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48"/>
  </p:notesMasterIdLst>
  <p:handoutMasterIdLst>
    <p:handoutMasterId r:id="rId4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797675" cy="9926638"/>
  <p:embeddedFontLst>
    <p:embeddedFont>
      <p:font typeface="Huawei Sans" panose="020C0503030203020204" pitchFamily="34" charset="0"/>
      <p:regular r:id="rId50"/>
      <p:bold r:id="rId51"/>
    </p:embeddedFont>
    <p:embeddedFont>
      <p:font typeface="方正兰亭黑简体" panose="02000000000000000000" pitchFamily="2" charset="-122"/>
      <p:regular r:id="rId52"/>
    </p:embeddedFont>
    <p:embeddedFont>
      <p:font typeface="微软雅黑" panose="020B0503020204020204" pitchFamily="34" charset="-122"/>
      <p:regular r:id="rId53"/>
      <p:bold r:id="rId54"/>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autoAdjust="0"/>
    <p:restoredTop sz="96291"/>
  </p:normalViewPr>
  <p:slideViewPr>
    <p:cSldViewPr snapToGrid="0" snapToObjects="1">
      <p:cViewPr varScale="1">
        <p:scale>
          <a:sx n="112" d="100"/>
          <a:sy n="112" d="100"/>
        </p:scale>
        <p:origin x="282"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80" d="100"/>
          <a:sy n="80" d="100"/>
        </p:scale>
        <p:origin x="2352" y="-163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12/9/2021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9416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switches in one MST region all share the following characteristics:</a:t>
            </a:r>
          </a:p>
          <a:p>
            <a:pPr lvl="1"/>
            <a:r>
              <a:rPr lang="en-US" smtClean="0"/>
              <a:t>MSTP-enabled</a:t>
            </a:r>
          </a:p>
          <a:p>
            <a:pPr lvl="1"/>
            <a:r>
              <a:rPr lang="en-US" smtClean="0"/>
              <a:t>Same region name</a:t>
            </a:r>
          </a:p>
          <a:p>
            <a:pPr lvl="1"/>
            <a:r>
              <a:rPr lang="en-US" smtClean="0"/>
              <a:t>Same VLAN-MSTI mappings</a:t>
            </a:r>
          </a:p>
          <a:p>
            <a:pPr lvl="1"/>
            <a:r>
              <a:rPr lang="en-US" smtClean="0"/>
              <a:t>Same MSTP revision level</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6018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MSTI 0 exists by default. By default, all VLANs on Huawei switches are mapped to MSTI 0.</a:t>
            </a:r>
            <a:endParaRPr lang="en-US" altLang="zh-CN" smtClean="0"/>
          </a:p>
          <a:p>
            <a:pPr lvl="0"/>
            <a:endParaRPr lang="en-US" altLang="zh-CN" smtClean="0"/>
          </a:p>
          <a:p>
            <a:pPr lvl="0"/>
            <a:r>
              <a:rPr lang="en-US" smtClean="0"/>
              <a:t>MSTP maps VLANs to MSTIs in the VLAN mapping table. </a:t>
            </a:r>
          </a:p>
          <a:p>
            <a:pPr lvl="1"/>
            <a:r>
              <a:rPr lang="en-US" smtClean="0"/>
              <a:t>Each VLAN can be mapped to only one MSTI. This means that traffic of a VLAN can be transmitted in only one MSTI. An MSTI, however, can correspond to multiple VLANs.</a:t>
            </a:r>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65645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9184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943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5764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1667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master bridge consists of the CIST root and the IST regional root.</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383645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3629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Except edge ports, all ports participate in MSTP calculation.</a:t>
            </a:r>
            <a:endParaRPr lang="en-US" altLang="zh-CN" smtClean="0"/>
          </a:p>
          <a:p>
            <a:r>
              <a:rPr lang="en-US" smtClean="0"/>
              <a:t>A port can play different roles in different MSTIs.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77519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7210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2254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5311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port in Learning state learns MAC addresses from user traffic to construct a MAC address table.</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11240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The first 36 bytes of an MST BPDU are the same as those of an RST BPDU. Fields starting from the 37th byte of an MST BPDU are MSTP-specific. The MSTI Configuration Messages field consists of configuration messages of multiple MSTIs.</a:t>
            </a:r>
          </a:p>
          <a:p>
            <a:pPr>
              <a:lnSpc>
                <a:spcPct val="114000"/>
              </a:lnSpc>
            </a:pPr>
            <a:r>
              <a:rPr lang="en-US" dirty="0" smtClean="0"/>
              <a:t>Main fields in an MST BPDU:</a:t>
            </a:r>
            <a:endParaRPr lang="en-US" altLang="zh-CN" dirty="0" smtClean="0"/>
          </a:p>
          <a:p>
            <a:pPr lvl="1">
              <a:lnSpc>
                <a:spcPct val="114000"/>
              </a:lnSpc>
            </a:pPr>
            <a:r>
              <a:rPr lang="en-US" dirty="0" smtClean="0"/>
              <a:t>Protocol Identifier: has 2 bytes and identifies a protocol.</a:t>
            </a:r>
          </a:p>
          <a:p>
            <a:pPr lvl="1">
              <a:lnSpc>
                <a:spcPct val="114000"/>
              </a:lnSpc>
            </a:pPr>
            <a:r>
              <a:rPr lang="en-US" dirty="0" smtClean="0"/>
              <a:t>Protocol Version Identifier: has 1 byte and indicates the protocol version identifier. </a:t>
            </a:r>
          </a:p>
          <a:p>
            <a:pPr lvl="2">
              <a:lnSpc>
                <a:spcPct val="114000"/>
              </a:lnSpc>
            </a:pPr>
            <a:r>
              <a:rPr lang="en-US" dirty="0" smtClean="0"/>
              <a:t>0: STP</a:t>
            </a:r>
          </a:p>
          <a:p>
            <a:pPr lvl="2">
              <a:lnSpc>
                <a:spcPct val="114000"/>
              </a:lnSpc>
            </a:pPr>
            <a:r>
              <a:rPr lang="en-US" dirty="0" smtClean="0"/>
              <a:t>2: RSTP </a:t>
            </a:r>
          </a:p>
          <a:p>
            <a:pPr lvl="2">
              <a:lnSpc>
                <a:spcPct val="114000"/>
              </a:lnSpc>
            </a:pPr>
            <a:r>
              <a:rPr lang="en-US" dirty="0" smtClean="0"/>
              <a:t>3: MSTP  </a:t>
            </a:r>
          </a:p>
          <a:p>
            <a:pPr lvl="1">
              <a:lnSpc>
                <a:spcPct val="114000"/>
              </a:lnSpc>
            </a:pPr>
            <a:r>
              <a:rPr lang="en-US" dirty="0" smtClean="0"/>
              <a:t>BPDU type: has 1 byte and indicates the BPDU type.</a:t>
            </a:r>
          </a:p>
          <a:p>
            <a:pPr lvl="2">
              <a:lnSpc>
                <a:spcPct val="114000"/>
              </a:lnSpc>
            </a:pPr>
            <a:r>
              <a:rPr lang="en-US" dirty="0" smtClean="0"/>
              <a:t>0x00: Configuration BPDU for STP</a:t>
            </a:r>
          </a:p>
          <a:p>
            <a:pPr lvl="2">
              <a:lnSpc>
                <a:spcPct val="114000"/>
              </a:lnSpc>
            </a:pPr>
            <a:r>
              <a:rPr lang="en-US" dirty="0" smtClean="0"/>
              <a:t>0x80: </a:t>
            </a:r>
            <a:r>
              <a:rPr lang="en-US" altLang="zh-CN" dirty="0" smtClean="0"/>
              <a:t>Topology Change Notification (</a:t>
            </a:r>
            <a:r>
              <a:rPr lang="en-US" dirty="0" smtClean="0"/>
              <a:t>TCN) BPDU for STP</a:t>
            </a:r>
          </a:p>
          <a:p>
            <a:pPr lvl="2">
              <a:lnSpc>
                <a:spcPct val="114000"/>
              </a:lnSpc>
            </a:pPr>
            <a:r>
              <a:rPr lang="en-US" dirty="0" smtClean="0"/>
              <a:t>0x02: </a:t>
            </a:r>
            <a:r>
              <a:rPr lang="en-US" altLang="zh-CN" dirty="0" smtClean="0"/>
              <a:t>Rapid Spanning Tree (</a:t>
            </a:r>
            <a:r>
              <a:rPr lang="en-US" dirty="0" smtClean="0"/>
              <a:t>RST) BPDU or </a:t>
            </a:r>
            <a:r>
              <a:rPr lang="en-US" altLang="zh-CN" dirty="0" smtClean="0"/>
              <a:t>Multiple Spanning Tree (</a:t>
            </a:r>
            <a:r>
              <a:rPr lang="en-US" dirty="0" smtClean="0"/>
              <a:t>MST) BPDU</a:t>
            </a:r>
          </a:p>
          <a:p>
            <a:pPr lvl="1">
              <a:lnSpc>
                <a:spcPct val="114000"/>
              </a:lnSpc>
            </a:pPr>
            <a:r>
              <a:rPr lang="en-US" dirty="0" smtClean="0"/>
              <a:t>CIST Flags: has 1 byte and indicates the CIST flag field.</a:t>
            </a:r>
          </a:p>
          <a:p>
            <a:pPr lvl="1">
              <a:lnSpc>
                <a:spcPct val="114000"/>
              </a:lnSpc>
            </a:pPr>
            <a:r>
              <a:rPr lang="en-US" dirty="0" smtClean="0"/>
              <a:t>CIST Root Identifier: has 8 bytes and indicates the ID of the CIST root switch.</a:t>
            </a:r>
          </a:p>
          <a:p>
            <a:pPr lvl="1">
              <a:lnSpc>
                <a:spcPct val="114000"/>
              </a:lnSpc>
            </a:pPr>
            <a:r>
              <a:rPr lang="en-US" dirty="0" smtClean="0"/>
              <a:t>CIST External Path Cost: has 4 bytes and indicates the total path cost from the MST region where the switch resides to the MST region where the CIST root switch resides. This value is calculated based on link bandwidth.</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75142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6963"/>
            <a:ext cx="5932800" cy="6983405"/>
          </a:xfrm>
        </p:spPr>
        <p:txBody>
          <a:bodyPr/>
          <a:lstStyle/>
          <a:p>
            <a:pPr lvl="1"/>
            <a:r>
              <a:rPr lang="en-US" dirty="0" smtClean="0"/>
              <a:t>CIST Regional Root Identifier: has 8 bytes and indicates the ID of the regional root switch on the CIST. If the root is in this region, the CIST Regional Root Identifier is the same as the CIST Root Identifier.</a:t>
            </a:r>
          </a:p>
          <a:p>
            <a:pPr lvl="1"/>
            <a:r>
              <a:rPr lang="en-US" dirty="0" smtClean="0"/>
              <a:t>CIST Port Identifier: has 2 bytes and indicates the ID of the designated port in the IST.</a:t>
            </a:r>
          </a:p>
          <a:p>
            <a:pPr lvl="1"/>
            <a:r>
              <a:rPr lang="en-US" dirty="0" smtClean="0"/>
              <a:t>Message Age: has 2 bytes and indicates the lifecycle of a BPDU.</a:t>
            </a:r>
          </a:p>
          <a:p>
            <a:pPr lvl="1"/>
            <a:r>
              <a:rPr lang="en-US" dirty="0" smtClean="0"/>
              <a:t>Max Age: has 2 bytes and indicates the maximum lifecycle of a BPDU. If the Max Age timer expires, the link to the root is considered faulty.</a:t>
            </a:r>
          </a:p>
          <a:p>
            <a:pPr lvl="1"/>
            <a:r>
              <a:rPr lang="en-US" dirty="0" smtClean="0"/>
              <a:t>Hello Time: has 2 bytes and indicates the value of the Hello timer. The default value is 2s.</a:t>
            </a:r>
          </a:p>
          <a:p>
            <a:pPr lvl="1"/>
            <a:r>
              <a:rPr lang="en-US" dirty="0" smtClean="0"/>
              <a:t>Forward Delay: has 2 bytes and indicates the value of the Forward Delay timer. The default value is 15s.</a:t>
            </a:r>
          </a:p>
          <a:p>
            <a:pPr lvl="1"/>
            <a:r>
              <a:rPr lang="en-US" dirty="0" smtClean="0"/>
              <a:t>Version 1 Length: has 1 byte and indicates the BPDUv1 length, which has a fixed value of 0.</a:t>
            </a:r>
          </a:p>
          <a:p>
            <a:pPr lvl="1"/>
            <a:r>
              <a:rPr lang="en-US" dirty="0" smtClean="0"/>
              <a:t>Version 3 Length: has 2 bytes and indicates the BPDUv3 length.</a:t>
            </a:r>
          </a:p>
          <a:p>
            <a:pPr lvl="1"/>
            <a:r>
              <a:rPr lang="en-US" dirty="0" smtClean="0"/>
              <a:t>MST Configuration Identifier: has 51 bytes and indicates the MST configuration identifier, which has four fields.</a:t>
            </a:r>
          </a:p>
          <a:p>
            <a:pPr lvl="1"/>
            <a:r>
              <a:rPr lang="en-US" dirty="0" smtClean="0"/>
              <a:t>CIST Internal Root Path Cost: has 4 bytes and indicates the total path costs from the local port to the IST master. This value is calculated based on link bandwidth.</a:t>
            </a:r>
          </a:p>
          <a:p>
            <a:pPr lvl="1"/>
            <a:r>
              <a:rPr lang="en-US" dirty="0" smtClean="0"/>
              <a:t>CIST Bridge Identifier: has 8 bytes and indicates the ID of the designated switch in the CIST.</a:t>
            </a:r>
          </a:p>
          <a:p>
            <a:pPr lvl="1"/>
            <a:r>
              <a:rPr lang="en-US" dirty="0" smtClean="0"/>
              <a:t>CIST Remaining Hops: has 1 byte and indicates the number of remaining hops of a BPDU in the CIST.</a:t>
            </a:r>
          </a:p>
          <a:p>
            <a:pPr lvl="1"/>
            <a:r>
              <a:rPr lang="en-US" dirty="0" smtClean="0"/>
              <a:t>MSTI Configuration Messages: has 16 bytes and indicates an MSTI configuration message. Each MSTI configuration message occupies 16 bytes. If there are n MSTIs, MSTI configuration messages are n*16 bytes long.</a:t>
            </a:r>
            <a:endParaRPr lang="en-US" altLang="zh-CN" dirty="0" smtClean="0"/>
          </a:p>
          <a:p>
            <a:endParaRPr lang="en-US" altLang="zh-CN" dirty="0"/>
          </a:p>
        </p:txBody>
      </p:sp>
    </p:spTree>
    <p:extLst>
      <p:ext uri="{BB962C8B-B14F-4D97-AF65-F5344CB8AC3E}">
        <p14:creationId xmlns:p14="http://schemas.microsoft.com/office/powerpoint/2010/main" val="1413284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99618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Vectors are described as follows:</a:t>
            </a:r>
            <a:endParaRPr lang="en-US" altLang="zh-CN" dirty="0" smtClean="0"/>
          </a:p>
          <a:p>
            <a:pPr lvl="1"/>
            <a:r>
              <a:rPr lang="en-US" dirty="0" smtClean="0"/>
              <a:t>Root ID: identifies the root switch for the CIST.</a:t>
            </a:r>
            <a:endParaRPr lang="en-US" altLang="zh-CN" dirty="0" smtClean="0"/>
          </a:p>
          <a:p>
            <a:pPr lvl="2"/>
            <a:r>
              <a:rPr lang="en-US" dirty="0" smtClean="0"/>
              <a:t>The root identifier consists of the priority value (16 bits) and MAC address (48 bits).</a:t>
            </a:r>
            <a:endParaRPr lang="en-US" altLang="zh-CN" dirty="0" smtClean="0"/>
          </a:p>
          <a:p>
            <a:pPr lvl="2"/>
            <a:r>
              <a:rPr lang="en-US" dirty="0" smtClean="0"/>
              <a:t>The priority value is the priority of MSTI 0.</a:t>
            </a:r>
          </a:p>
          <a:p>
            <a:pPr lvl="1"/>
            <a:r>
              <a:rPr lang="en-US" dirty="0" smtClean="0"/>
              <a:t>External root path cost (ERPC): indicates the path cost from a CIST regional root to the root. </a:t>
            </a:r>
            <a:endParaRPr lang="en-US" altLang="zh-CN" dirty="0" smtClean="0"/>
          </a:p>
          <a:p>
            <a:pPr lvl="2"/>
            <a:r>
              <a:rPr lang="en-US" dirty="0" smtClean="0"/>
              <a:t>ERPCs are the same on all switches in an MST region.</a:t>
            </a:r>
            <a:endParaRPr lang="en-US" altLang="zh-CN" dirty="0" smtClean="0"/>
          </a:p>
          <a:p>
            <a:pPr lvl="2"/>
            <a:r>
              <a:rPr lang="en-US" dirty="0" smtClean="0"/>
              <a:t>If the CIST root is in an MST region, all ERPCs in that MST region are set to 0.</a:t>
            </a:r>
          </a:p>
          <a:p>
            <a:pPr lvl="1"/>
            <a:r>
              <a:rPr lang="en-US" dirty="0" smtClean="0"/>
              <a:t>Regional root ID: identifies the MSTI regional root. </a:t>
            </a:r>
            <a:endParaRPr lang="en-US" altLang="zh-CN" dirty="0" smtClean="0"/>
          </a:p>
          <a:p>
            <a:pPr lvl="2"/>
            <a:r>
              <a:rPr lang="en-US" dirty="0" smtClean="0"/>
              <a:t>It consists of the priority value (16 bits) and MAC address (48 bits).</a:t>
            </a:r>
          </a:p>
          <a:p>
            <a:pPr lvl="2"/>
            <a:r>
              <a:rPr lang="en-US" dirty="0" smtClean="0"/>
              <a:t>The priority value is the priority of MSTI 0.</a:t>
            </a:r>
          </a:p>
          <a:p>
            <a:pPr lvl="1"/>
            <a:r>
              <a:rPr lang="en-US" dirty="0" smtClean="0"/>
              <a:t>Internal root path cost (IRPC): indicates the path cost from the local bridge to the regional root.</a:t>
            </a:r>
            <a:endParaRPr lang="en-US" altLang="zh-CN" dirty="0" smtClean="0"/>
          </a:p>
          <a:p>
            <a:pPr lvl="2"/>
            <a:r>
              <a:rPr lang="en-US" dirty="0" smtClean="0"/>
              <a:t>The IRPC saved on a regional edge port must be greater than the IRPC saved on a non-regional edge port.</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826135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6960"/>
            <a:ext cx="5932800" cy="8379071"/>
          </a:xfrm>
        </p:spPr>
        <p:txBody>
          <a:bodyPr/>
          <a:lstStyle/>
          <a:p>
            <a:pPr lvl="1"/>
            <a:r>
              <a:rPr lang="en-US" altLang="zh-CN" dirty="0"/>
              <a:t>Designated switch ID: identifies the nearest upstream bridge on the path from the local bridge to the regional root (designated switch of the CIST or MSTI).</a:t>
            </a:r>
          </a:p>
          <a:p>
            <a:pPr lvl="2"/>
            <a:r>
              <a:rPr lang="en-US" altLang="zh-CN" dirty="0"/>
              <a:t>If the local bridge is the root or the regional root, this ID is the same as the local bridge ID.</a:t>
            </a:r>
          </a:p>
          <a:p>
            <a:pPr lvl="1"/>
            <a:r>
              <a:rPr lang="en-US" altLang="zh-CN" dirty="0"/>
              <a:t>Designated port ID: identifies the port on the designated switch connected to the root port on the local bridge.</a:t>
            </a:r>
          </a:p>
          <a:p>
            <a:pPr lvl="2"/>
            <a:r>
              <a:rPr lang="en-US" altLang="zh-CN" dirty="0"/>
              <a:t>The designated port ID consists of the priority value (4 bits) and port number (12 bits). </a:t>
            </a:r>
          </a:p>
          <a:p>
            <a:pPr lvl="2"/>
            <a:r>
              <a:rPr lang="en-US" altLang="zh-CN" dirty="0"/>
              <a:t>The priority value must be a multiple of 16.</a:t>
            </a:r>
          </a:p>
          <a:p>
            <a:pPr lvl="1"/>
            <a:r>
              <a:rPr lang="en-US" altLang="zh-CN" dirty="0"/>
              <a:t>Receiving port ID: identifies the port receiving the BPDU.</a:t>
            </a:r>
          </a:p>
          <a:p>
            <a:pPr lvl="2"/>
            <a:r>
              <a:rPr lang="en-US" altLang="zh-CN" dirty="0"/>
              <a:t>The receiving port ID consists of the priority value (4 bits) and port number (12 bits).</a:t>
            </a:r>
          </a:p>
          <a:p>
            <a:pPr lvl="2"/>
            <a:r>
              <a:rPr lang="en-US" altLang="zh-CN" dirty="0"/>
              <a:t>The priority value must be a multiple of 16.</a:t>
            </a:r>
          </a:p>
          <a:p>
            <a:pPr lvl="0"/>
            <a:r>
              <a:rPr lang="en-US" altLang="zh-CN" dirty="0" smtClean="0"/>
              <a:t>A smaller vector has a higher priority.</a:t>
            </a:r>
          </a:p>
          <a:p>
            <a:pPr lvl="0"/>
            <a:r>
              <a:rPr lang="en-US" altLang="zh-CN" dirty="0" smtClean="0"/>
              <a:t>Vectors are compared based on the following rules:</a:t>
            </a:r>
          </a:p>
          <a:p>
            <a:pPr lvl="1"/>
            <a:r>
              <a:rPr lang="en-US" dirty="0" smtClean="0"/>
              <a:t>Root IDs</a:t>
            </a:r>
          </a:p>
          <a:p>
            <a:pPr lvl="1"/>
            <a:r>
              <a:rPr lang="en-US" dirty="0" smtClean="0"/>
              <a:t>ERPCs</a:t>
            </a:r>
          </a:p>
          <a:p>
            <a:pPr lvl="1"/>
            <a:r>
              <a:rPr lang="en-US" dirty="0" smtClean="0"/>
              <a:t>Regional root IDs</a:t>
            </a:r>
          </a:p>
          <a:p>
            <a:pPr lvl="1"/>
            <a:r>
              <a:rPr lang="en-US" dirty="0" smtClean="0"/>
              <a:t>IRPCs</a:t>
            </a:r>
          </a:p>
          <a:p>
            <a:pPr lvl="1"/>
            <a:r>
              <a:rPr lang="en-US" dirty="0" smtClean="0"/>
              <a:t>Designated switch IDs</a:t>
            </a:r>
          </a:p>
          <a:p>
            <a:pPr lvl="1"/>
            <a:r>
              <a:rPr lang="en-US" dirty="0" smtClean="0"/>
              <a:t>Designated port IDs</a:t>
            </a:r>
          </a:p>
          <a:p>
            <a:pPr lvl="1"/>
            <a:r>
              <a:rPr lang="en-US" dirty="0" smtClean="0"/>
              <a:t>Receiving port IDs</a:t>
            </a:r>
          </a:p>
          <a:p>
            <a:pPr lvl="1"/>
            <a:r>
              <a:rPr lang="en-US" dirty="0" smtClean="0"/>
              <a:t>If the vectors being compared are the same, the next vector in the list is compared. If the vectors being compared are different, the remaining vectors are not compared</a:t>
            </a:r>
          </a:p>
          <a:p>
            <a:r>
              <a:rPr lang="en-US" dirty="0" smtClean="0"/>
              <a:t>If the priority of a vector carried in the configuration message of a BPDU received by a port is higher than the priority of the vector in the configuration message saved on the port, the port replaces the saved configuration message with the received one. In addition, the port updates the global configuration message saved on the device. If the priority of a vector carried in the configuration message of a BPDU received on a port is equal to or lower than the priority of the vector in the configuration message saved on the port, the port discards the BPDU.</a:t>
            </a:r>
          </a:p>
          <a:p>
            <a:endParaRPr lang="en-US" altLang="zh-CN" dirty="0"/>
          </a:p>
        </p:txBody>
      </p:sp>
    </p:spTree>
    <p:extLst>
      <p:ext uri="{BB962C8B-B14F-4D97-AF65-F5344CB8AC3E}">
        <p14:creationId xmlns:p14="http://schemas.microsoft.com/office/powerpoint/2010/main" val="1014384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3130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MSTI characteristics:</a:t>
            </a:r>
          </a:p>
          <a:p>
            <a:pPr lvl="1">
              <a:lnSpc>
                <a:spcPct val="114000"/>
              </a:lnSpc>
            </a:pPr>
            <a:r>
              <a:rPr lang="en-US" dirty="0" smtClean="0"/>
              <a:t>Spanning trees of MSTIs are independent of each other.</a:t>
            </a:r>
          </a:p>
          <a:p>
            <a:pPr lvl="1">
              <a:lnSpc>
                <a:spcPct val="114000"/>
              </a:lnSpc>
            </a:pPr>
            <a:r>
              <a:rPr lang="en-US" dirty="0" smtClean="0"/>
              <a:t>The spanning tree calculation method of each MSTI is similar to that of STP.</a:t>
            </a:r>
          </a:p>
          <a:p>
            <a:pPr lvl="1">
              <a:lnSpc>
                <a:spcPct val="114000"/>
              </a:lnSpc>
            </a:pPr>
            <a:r>
              <a:rPr lang="en-US" dirty="0" smtClean="0"/>
              <a:t>Spanning trees of MSTIs can have different roots and topologies.</a:t>
            </a:r>
          </a:p>
          <a:p>
            <a:pPr lvl="1">
              <a:lnSpc>
                <a:spcPct val="114000"/>
              </a:lnSpc>
            </a:pPr>
            <a:r>
              <a:rPr lang="en-US" dirty="0" smtClean="0"/>
              <a:t>Each MSTI sends BPDUs in its spanning tree.</a:t>
            </a:r>
          </a:p>
          <a:p>
            <a:pPr lvl="1">
              <a:lnSpc>
                <a:spcPct val="114000"/>
              </a:lnSpc>
            </a:pPr>
            <a:r>
              <a:rPr lang="en-US" dirty="0" smtClean="0"/>
              <a:t>The topology of each MSTI is determined using commands.</a:t>
            </a:r>
          </a:p>
          <a:p>
            <a:pPr lvl="1">
              <a:lnSpc>
                <a:spcPct val="114000"/>
              </a:lnSpc>
            </a:pPr>
            <a:r>
              <a:rPr lang="en-US" dirty="0" smtClean="0"/>
              <a:t>A port can be configured with different parameters for different MSTIs.</a:t>
            </a:r>
          </a:p>
          <a:p>
            <a:pPr lvl="1">
              <a:lnSpc>
                <a:spcPct val="114000"/>
              </a:lnSpc>
            </a:pPr>
            <a:r>
              <a:rPr lang="en-US" dirty="0" smtClean="0"/>
              <a:t>A port can play different roles or have different states in different MSTIs.</a:t>
            </a:r>
            <a:endParaRPr lang="en-US" altLang="zh-CN" dirty="0" smtClean="0"/>
          </a:p>
          <a:p>
            <a:pPr>
              <a:lnSpc>
                <a:spcPct val="114000"/>
              </a:lnSpc>
            </a:pPr>
            <a:r>
              <a:rPr lang="en-US" dirty="0" smtClean="0"/>
              <a:t>MSTP can calculate the root bridge or you can manually configure the root bridge or secondary root bridge for a specified spanning tree.</a:t>
            </a:r>
            <a:endParaRPr lang="en-US" altLang="zh-CN" dirty="0" smtClean="0"/>
          </a:p>
          <a:p>
            <a:pPr lvl="1">
              <a:lnSpc>
                <a:spcPct val="114000"/>
              </a:lnSpc>
            </a:pPr>
            <a:r>
              <a:rPr lang="en-US" dirty="0" smtClean="0"/>
              <a:t>A switch can function as a root bridge or a secondary root bridge in a spanning tree. It can also function as the root bridge or secondary root bridge of another spanning tree. In a spanning tree, a device can function as either the root bridge or secondary root bridge. </a:t>
            </a:r>
          </a:p>
          <a:p>
            <a:pPr lvl="1">
              <a:lnSpc>
                <a:spcPct val="114000"/>
              </a:lnSpc>
            </a:pPr>
            <a:r>
              <a:rPr lang="en-US" dirty="0" smtClean="0"/>
              <a:t>In a spanning tree: Only one root bridge takes effect. If two or more root bridges are specified in a spanning tree, the device with the smallest MAC address is used.</a:t>
            </a:r>
          </a:p>
          <a:p>
            <a:pPr lvl="1">
              <a:lnSpc>
                <a:spcPct val="114000"/>
              </a:lnSpc>
            </a:pPr>
            <a:r>
              <a:rPr lang="en-US" dirty="0" smtClean="0"/>
              <a:t>Multiple secondary root bridges can be specified. When the root bridge fails or is powered off, a secondary root bridge becomes the new root bridge unless a new root bridge is specified. If there are multiple secondary root bridges, the one with smallest MAC address becomes the root bridge of the spanning tree.</a:t>
            </a:r>
          </a:p>
          <a:p>
            <a:pPr lvl="0">
              <a:lnSpc>
                <a:spcPct val="114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81042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Data transmission in VLAN 2 is used as an example.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17104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2313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1172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mode </a:t>
            </a:r>
            <a:r>
              <a:rPr lang="en-US" b="1" dirty="0" err="1" smtClean="0"/>
              <a:t>mstp</a:t>
            </a:r>
            <a:endParaRPr lang="en-US" altLang="zh-CN" b="1" dirty="0" smtClean="0"/>
          </a:p>
          <a:p>
            <a:pPr lvl="1"/>
            <a:r>
              <a:rPr lang="en-US" dirty="0" smtClean="0"/>
              <a:t>MSTP can recognize RSTP BPDUs and, conversely, RSTP can recognize MSTP BPDUs. However, MSTP and STP cannot recognize each other's BPDUs. To enable devices running different spanning tree protocols to interwork with each other, interfaces of an MSTP-enabled switch connected to devices running STP automatically transition to STP mode; other interfaces continue to work in MSTP mode.</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50767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region-configuration</a:t>
            </a:r>
          </a:p>
          <a:p>
            <a:pPr lvl="1"/>
            <a:r>
              <a:rPr lang="en-US" dirty="0" smtClean="0"/>
              <a:t>By default, three parameters of MST regions use default settings.</a:t>
            </a:r>
          </a:p>
          <a:p>
            <a:pPr lvl="0"/>
            <a:r>
              <a:rPr lang="en-US" b="1" dirty="0" smtClean="0"/>
              <a:t>region-name</a:t>
            </a:r>
            <a:r>
              <a:rPr lang="en-US" dirty="0" smtClean="0"/>
              <a:t> </a:t>
            </a:r>
            <a:r>
              <a:rPr lang="en-US" i="1" dirty="0" smtClean="0"/>
              <a:t>name</a:t>
            </a:r>
          </a:p>
          <a:p>
            <a:pPr lvl="1"/>
            <a:r>
              <a:rPr lang="en-US" dirty="0" smtClean="0"/>
              <a:t>Specifies the region name of a switching device. The value is a case-sensitive string of 1 to 32 characters without spaces.</a:t>
            </a:r>
            <a:endParaRPr lang="en-US" altLang="zh-CN" dirty="0" smtClean="0"/>
          </a:p>
          <a:p>
            <a:pPr lvl="0"/>
            <a:r>
              <a:rPr lang="en-US" altLang="zh-CN" b="1" dirty="0" smtClean="0"/>
              <a:t>instance</a:t>
            </a:r>
            <a:r>
              <a:rPr lang="en-US" altLang="zh-CN" dirty="0" smtClean="0"/>
              <a:t> </a:t>
            </a:r>
            <a:r>
              <a:rPr lang="en-US" altLang="zh-CN" i="1" dirty="0" smtClean="0"/>
              <a:t>instance-id </a:t>
            </a:r>
            <a:r>
              <a:rPr lang="en-US" altLang="zh-CN" b="1" dirty="0" err="1" smtClean="0"/>
              <a:t>vlan</a:t>
            </a:r>
            <a:r>
              <a:rPr lang="en-US" altLang="zh-CN" dirty="0" smtClean="0"/>
              <a:t> </a:t>
            </a:r>
            <a:r>
              <a:rPr lang="en-US" altLang="zh-CN" i="1" dirty="0" smtClean="0"/>
              <a:t>{ vlan-id1 </a:t>
            </a:r>
            <a:r>
              <a:rPr lang="en-US" altLang="zh-CN" dirty="0" smtClean="0"/>
              <a:t>[ </a:t>
            </a:r>
            <a:r>
              <a:rPr lang="en-US" altLang="zh-CN" b="1" dirty="0" smtClean="0"/>
              <a:t>to</a:t>
            </a:r>
            <a:r>
              <a:rPr lang="en-US" altLang="zh-CN" dirty="0" smtClean="0"/>
              <a:t> </a:t>
            </a:r>
            <a:r>
              <a:rPr lang="en-US" altLang="zh-CN" i="1" dirty="0" smtClean="0"/>
              <a:t>vlan-id2</a:t>
            </a:r>
            <a:r>
              <a:rPr lang="en-US" altLang="zh-CN" dirty="0" smtClean="0"/>
              <a:t> ] </a:t>
            </a:r>
          </a:p>
          <a:p>
            <a:pPr lvl="1"/>
            <a:r>
              <a:rPr lang="en-US" dirty="0" smtClean="0"/>
              <a:t>instance-id specifies the ID of an MSTI. The value is an integer that ranges from 0 to 4094. The value 0 indicates the CIST.</a:t>
            </a:r>
            <a:endParaRPr lang="en-US" altLang="zh-CN" dirty="0" smtClean="0"/>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737171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b="1" dirty="0" smtClean="0"/>
              <a:t>revision-level</a:t>
            </a:r>
            <a:r>
              <a:rPr lang="en-US" dirty="0" smtClean="0"/>
              <a:t> </a:t>
            </a:r>
            <a:r>
              <a:rPr lang="en-US" i="1" dirty="0" smtClean="0"/>
              <a:t>level</a:t>
            </a:r>
            <a:endParaRPr lang="en-US" altLang="zh-CN" i="1" dirty="0" smtClean="0"/>
          </a:p>
          <a:p>
            <a:pPr lvl="1"/>
            <a:r>
              <a:rPr lang="en-US" i="1" dirty="0" smtClean="0"/>
              <a:t>level </a:t>
            </a:r>
            <a:r>
              <a:rPr lang="en-US" dirty="0" smtClean="0"/>
              <a:t>specifies the revision level of an MST region. The value is an integer that ranges from 0 to 65535.</a:t>
            </a:r>
            <a:endParaRPr lang="en-US" altLang="zh-CN" dirty="0" smtClean="0"/>
          </a:p>
          <a:p>
            <a:pPr lvl="1"/>
            <a:r>
              <a:rPr lang="en-US" dirty="0" smtClean="0"/>
              <a:t>MSTP is a standard protocol; therefore, the MSTP revision level of a device is 0 by default. If the revision level of some devices from a specified manufacturer is not 0, you must change the value to 0 to facilitate tree calculation in an MST region.</a:t>
            </a:r>
            <a:endParaRPr lang="en-US" altLang="zh-CN" dirty="0" smtClean="0"/>
          </a:p>
          <a:p>
            <a:pPr lvl="0"/>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96138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b="1" dirty="0" err="1" smtClean="0"/>
              <a:t>stp</a:t>
            </a:r>
            <a:r>
              <a:rPr lang="en-US" altLang="zh-CN" b="1" dirty="0" smtClean="0"/>
              <a:t> [ instance</a:t>
            </a:r>
            <a:r>
              <a:rPr lang="en-US" altLang="zh-CN" dirty="0" smtClean="0"/>
              <a:t> </a:t>
            </a:r>
            <a:r>
              <a:rPr lang="en-US" altLang="zh-CN" i="1" dirty="0" smtClean="0"/>
              <a:t>instance-id</a:t>
            </a:r>
            <a:r>
              <a:rPr lang="en-US" altLang="zh-CN" dirty="0" smtClean="0"/>
              <a:t> </a:t>
            </a:r>
            <a:r>
              <a:rPr lang="en-US" altLang="zh-CN" b="1" dirty="0" smtClean="0"/>
              <a:t>] root { primary | secondary </a:t>
            </a:r>
            <a:r>
              <a:rPr lang="en-US" altLang="zh-CN" dirty="0" smtClean="0"/>
              <a:t>}</a:t>
            </a:r>
          </a:p>
          <a:p>
            <a:pPr lvl="1"/>
            <a:r>
              <a:rPr lang="en-US" b="1" dirty="0" smtClean="0"/>
              <a:t>instance</a:t>
            </a:r>
            <a:r>
              <a:rPr lang="en-US" i="1" dirty="0" smtClean="0"/>
              <a:t> instance-id </a:t>
            </a:r>
            <a:r>
              <a:rPr lang="en-US" dirty="0" smtClean="0"/>
              <a:t>specifies the ID of an MSTI. If instance instance-id is not specified, the device in MSTI 0 is a root bridge or a secondary root bridge.</a:t>
            </a:r>
            <a:endParaRPr lang="en-US" altLang="zh-CN" dirty="0" smtClean="0"/>
          </a:p>
          <a:p>
            <a:pPr lvl="1"/>
            <a:r>
              <a:rPr lang="en-US" b="1" dirty="0" smtClean="0"/>
              <a:t> primary </a:t>
            </a:r>
            <a:r>
              <a:rPr lang="en-US" dirty="0" smtClean="0"/>
              <a:t>indicates that the device functions as the root bridge of a spanning tree. After the configuration is complete, the priority of the device is 0 and cannot be changed.</a:t>
            </a:r>
            <a:endParaRPr lang="en-US" altLang="zh-CN" dirty="0" smtClean="0"/>
          </a:p>
          <a:p>
            <a:pPr lvl="1"/>
            <a:r>
              <a:rPr lang="en-US" b="1" dirty="0" smtClean="0"/>
              <a:t>secondary</a:t>
            </a:r>
            <a:r>
              <a:rPr lang="en-US" dirty="0" smtClean="0"/>
              <a:t>: indicates that the device functions as the secondary root bridge of a spanning tree. After the configuration is complete, the priority of the device is 4096 (this value cannot be modified).</a:t>
            </a:r>
            <a:endParaRPr lang="en-US" altLang="zh-CN" dirty="0" smtClean="0"/>
          </a:p>
          <a:p>
            <a:pPr lvl="0"/>
            <a:r>
              <a:rPr lang="en-US" b="1" dirty="0" err="1" smtClean="0"/>
              <a:t>stp</a:t>
            </a:r>
            <a:r>
              <a:rPr lang="en-US" b="1" dirty="0" smtClean="0"/>
              <a:t> [ instance </a:t>
            </a:r>
            <a:r>
              <a:rPr lang="en-US" i="1" dirty="0" smtClean="0"/>
              <a:t>instance-id </a:t>
            </a:r>
            <a:r>
              <a:rPr lang="en-US" b="1" dirty="0" smtClean="0"/>
              <a:t>] priority </a:t>
            </a:r>
            <a:r>
              <a:rPr lang="en-US" i="1" dirty="0" err="1" smtClean="0"/>
              <a:t>priority</a:t>
            </a:r>
            <a:endParaRPr lang="en-US" altLang="zh-CN" i="1" dirty="0" smtClean="0"/>
          </a:p>
          <a:p>
            <a:pPr lvl="1"/>
            <a:r>
              <a:rPr lang="en-US" i="1" dirty="0" smtClean="0"/>
              <a:t>priority</a:t>
            </a:r>
            <a:r>
              <a:rPr lang="en-US" dirty="0" smtClean="0"/>
              <a:t> specifies the priority of a switching device. A smaller priority value indicates a higher priority of the switching device. The value is an integer that ranges from 0 to 61440 and is a multiple of 4096, such as 0, 4096, and 8192. The default value is 32768.</a:t>
            </a:r>
            <a:endParaRPr lang="en-US" altLang="zh-CN" dirty="0" smtClean="0"/>
          </a:p>
          <a:p>
            <a:pPr lvl="0"/>
            <a:r>
              <a:rPr lang="en-US" b="1" dirty="0" err="1" smtClean="0"/>
              <a:t>stp</a:t>
            </a:r>
            <a:r>
              <a:rPr lang="en-US" b="1" dirty="0" smtClean="0"/>
              <a:t> </a:t>
            </a:r>
            <a:r>
              <a:rPr lang="en-US" b="1" dirty="0" err="1" smtClean="0"/>
              <a:t>pathcost</a:t>
            </a:r>
            <a:r>
              <a:rPr lang="en-US" b="1" dirty="0" smtClean="0"/>
              <a:t>-standard </a:t>
            </a:r>
            <a:r>
              <a:rPr lang="en-US" dirty="0" smtClean="0"/>
              <a:t>{ </a:t>
            </a:r>
            <a:r>
              <a:rPr lang="en-US" b="1" dirty="0" smtClean="0"/>
              <a:t>dot1d-1998 | dot1t | legacy </a:t>
            </a:r>
            <a:r>
              <a:rPr lang="en-US" dirty="0" smtClean="0"/>
              <a:t>}</a:t>
            </a:r>
          </a:p>
          <a:p>
            <a:pPr lvl="1"/>
            <a:r>
              <a:rPr lang="en-US" altLang="zh-CN" b="1" dirty="0"/>
              <a:t>d</a:t>
            </a:r>
            <a:r>
              <a:rPr lang="en-US" b="1" dirty="0" smtClean="0"/>
              <a:t>ot1d-1998</a:t>
            </a:r>
            <a:r>
              <a:rPr lang="en-US" dirty="0" smtClean="0"/>
              <a:t>: uses the IEEE 802.1d-1998 standard to calculate the path cost.</a:t>
            </a:r>
          </a:p>
          <a:p>
            <a:pPr lvl="1"/>
            <a:r>
              <a:rPr lang="en-US" b="1" dirty="0" smtClean="0"/>
              <a:t>dot1t:</a:t>
            </a:r>
            <a:r>
              <a:rPr lang="en-US" dirty="0" smtClean="0"/>
              <a:t> uses the IEEE 802.1t standard to calculate the path cost. The value ranges from 1 to 200,000,000.</a:t>
            </a:r>
            <a:endParaRPr lang="en-US" altLang="zh-CN" dirty="0" smtClean="0"/>
          </a:p>
          <a:p>
            <a:pPr lvl="1"/>
            <a:r>
              <a:rPr lang="en-US" b="1" dirty="0" smtClean="0"/>
              <a:t>legacy</a:t>
            </a:r>
            <a:r>
              <a:rPr lang="en-US" dirty="0" smtClean="0"/>
              <a:t>: uses the Huawei standard to calculate the path cost. The value ranges from 1 to 200,000.</a:t>
            </a:r>
            <a:endParaRPr lang="en-US" altLang="zh-CN" dirty="0" smtClean="0"/>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216961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err="1" smtClean="0"/>
              <a:t>stp</a:t>
            </a:r>
            <a:r>
              <a:rPr lang="en-US" b="1" dirty="0" smtClean="0"/>
              <a:t> [ instance </a:t>
            </a:r>
            <a:r>
              <a:rPr lang="en-US" i="1" dirty="0" smtClean="0"/>
              <a:t>instance-id </a:t>
            </a:r>
            <a:r>
              <a:rPr lang="en-US" dirty="0" smtClean="0"/>
              <a:t>] </a:t>
            </a:r>
            <a:r>
              <a:rPr lang="en-US" b="1" dirty="0" smtClean="0"/>
              <a:t>port priority </a:t>
            </a:r>
            <a:r>
              <a:rPr lang="en-US" i="1" dirty="0" err="1" smtClean="0"/>
              <a:t>priority</a:t>
            </a:r>
            <a:endParaRPr lang="en-US" altLang="zh-CN" i="1" dirty="0" smtClean="0"/>
          </a:p>
          <a:p>
            <a:pPr lvl="1"/>
            <a:r>
              <a:rPr lang="en-US" i="1" dirty="0" smtClean="0"/>
              <a:t>priority: </a:t>
            </a:r>
            <a:r>
              <a:rPr lang="en-US" dirty="0" smtClean="0"/>
              <a:t>specifies the priority of a port when it participates in spanning tree calculation. The value is an integer that ranges from 0 to 240 and is a multiple of 16, such as 0, 16, and 32.</a:t>
            </a:r>
            <a:endParaRPr lang="en-US" altLang="zh-CN" dirty="0"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673801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SW1 as the gateway of VLAN 2 (VLANIF 2: 192.168.1.254/24) and SW2 as the gateway of VLAN 3 (VLANIF 3: 192.168.2.254/24). In this way, PC1 can ping VLANIF 2 of SW1 and PC2 can ping VLANIF 3 of SW2.</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290310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2952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00724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By default, the MSTP function is enabled on the device. If the MSTP function is not enabled, run the </a:t>
            </a:r>
            <a:r>
              <a:rPr lang="en-US" b="1" dirty="0" err="1" smtClean="0"/>
              <a:t>stp</a:t>
            </a:r>
            <a:r>
              <a:rPr lang="en-US" b="1" dirty="0" smtClean="0"/>
              <a:t> enable </a:t>
            </a:r>
            <a:r>
              <a:rPr lang="en-US" dirty="0" smtClean="0"/>
              <a:t>command to enable the MSTP function on the switching device or port.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79088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2578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0446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14690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5820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97528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B</a:t>
            </a:r>
          </a:p>
          <a:p>
            <a:pPr marL="228600" indent="-228600">
              <a:buFont typeface="+mj-lt"/>
              <a:buAutoNum type="arabicPeriod"/>
            </a:pPr>
            <a:r>
              <a:rPr lang="en-US" altLang="zh-CN" dirty="0" smtClean="0"/>
              <a:t>True</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3350014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03178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727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397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5170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7305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two spanning trees are generated after calculation.</a:t>
            </a:r>
          </a:p>
          <a:p>
            <a:pPr lvl="1"/>
            <a:r>
              <a:rPr lang="en-US" smtClean="0"/>
              <a:t>The spanning tree corresponding to MSTI 1 uses SW1 as the root bridge to forward packets of VLAN 1 to VLAN 10.</a:t>
            </a:r>
          </a:p>
          <a:p>
            <a:pPr lvl="1"/>
            <a:r>
              <a:rPr lang="en-US" smtClean="0"/>
              <a:t>The spanning tree corresponding to MSTI 2 uses SW2 as the root bridge to forward packets of VLAN 11 to VLAN 20.</a:t>
            </a:r>
          </a:p>
          <a:p>
            <a:pPr lvl="1"/>
            <a:r>
              <a:rPr lang="en-US" smtClean="0"/>
              <a:t>Packets of different VLANs are forwarded along different paths, implementing load balancing.</a:t>
            </a:r>
          </a:p>
          <a:p>
            <a:endParaRPr lang="en-US" altLang="zh-CN" smtClean="0"/>
          </a:p>
          <a:p>
            <a:r>
              <a:rPr lang="en-US" smtClean="0"/>
              <a:t>Note: The spanning tree runs based on MSTIs instead of VLANs.</a:t>
            </a:r>
          </a:p>
          <a:p>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2863435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58653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974685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atin typeface="Huawei Sans" panose="020C0503030203020204" pitchFamily="34" charset="0"/>
                <a:ea typeface="方正兰亭黑简体" panose="02000000000000000000" pitchFamily="2" charset="-122"/>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055959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439359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sym typeface="Huawei Sans" panose="020C0503030203020204" pitchFamily="34" charset="0"/>
            </a:endParaRPr>
          </a:p>
        </p:txBody>
      </p:sp>
      <p:sp>
        <p:nvSpPr>
          <p:cNvPr id="35" name="文本占位符 34"/>
          <p:cNvSpPr>
            <a:spLocks noGrp="1"/>
          </p:cNvSpPr>
          <p:nvPr>
            <p:ph type="body" sz="quarter" idx="18"/>
          </p:nvPr>
        </p:nvSpPr>
        <p:spPr/>
        <p:txBody>
          <a:bodyPr/>
          <a:lstStyle/>
          <a:p>
            <a:endParaRPr lang="zh-CN" altLang="en-US">
              <a:sym typeface="Huawei Sans" panose="020C0503030203020204" pitchFamily="34" charset="0"/>
            </a:endParaRPr>
          </a:p>
        </p:txBody>
      </p:sp>
      <p:sp>
        <p:nvSpPr>
          <p:cNvPr id="4" name="文本占位符 3"/>
          <p:cNvSpPr>
            <a:spLocks noGrp="1"/>
          </p:cNvSpPr>
          <p:nvPr>
            <p:ph type="body" sz="quarter" idx="19"/>
          </p:nvPr>
        </p:nvSpPr>
        <p:spPr/>
        <p:txBody>
          <a:bodyPr/>
          <a:lstStyle/>
          <a:p>
            <a:endParaRPr lang="zh-CN" altLang="en-US" dirty="0">
              <a:sym typeface="Huawei Sans" panose="020C0503030203020204" pitchFamily="34" charset="0"/>
            </a:endParaRPr>
          </a:p>
        </p:txBody>
      </p:sp>
      <p:sp>
        <p:nvSpPr>
          <p:cNvPr id="5" name="文本占位符 4"/>
          <p:cNvSpPr>
            <a:spLocks noGrp="1"/>
          </p:cNvSpPr>
          <p:nvPr>
            <p:ph type="body" sz="quarter" idx="20"/>
          </p:nvPr>
        </p:nvSpPr>
        <p:spPr/>
        <p:txBody>
          <a:bodyPr/>
          <a:lstStyle/>
          <a:p>
            <a:endParaRPr lang="zh-CN" altLang="en-US" dirty="0">
              <a:sym typeface="Huawei Sans" panose="020C0503030203020204" pitchFamily="34" charset="0"/>
            </a:endParaRPr>
          </a:p>
        </p:txBody>
      </p:sp>
      <p:sp>
        <p:nvSpPr>
          <p:cNvPr id="6" name="文本占位符 5"/>
          <p:cNvSpPr>
            <a:spLocks noGrp="1"/>
          </p:cNvSpPr>
          <p:nvPr>
            <p:ph type="body" sz="quarter" idx="13"/>
          </p:nvPr>
        </p:nvSpPr>
        <p:spPr/>
        <p:txBody>
          <a:bodyPr/>
          <a:lstStyle/>
          <a:p>
            <a:r>
              <a:rPr lang="en-US" smtClean="0">
                <a:sym typeface="Huawei Sans" panose="020C0503030203020204" pitchFamily="34" charset="0"/>
              </a:rPr>
              <a:t>Lu Yueyue/lwx445705</a:t>
            </a:r>
            <a:endParaRPr lang="en-US" altLang="zh-CN"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smtClean="0">
                <a:sym typeface="Huawei Sans" panose="020C0503030203020204" pitchFamily="34" charset="0"/>
              </a:rPr>
              <a:t>2020-04</a:t>
            </a:r>
            <a:endParaRPr lang="en-US" altLang="zh-CN" dirty="0">
              <a:sym typeface="Huawei Sans" panose="020C0503030203020204" pitchFamily="34" charset="0"/>
            </a:endParaRPr>
          </a:p>
        </p:txBody>
      </p:sp>
      <p:sp>
        <p:nvSpPr>
          <p:cNvPr id="33" name="文本占位符 32"/>
          <p:cNvSpPr>
            <a:spLocks noGrp="1"/>
          </p:cNvSpPr>
          <p:nvPr>
            <p:ph type="body" sz="quarter" idx="15"/>
          </p:nvPr>
        </p:nvSpPr>
        <p:spPr/>
        <p:txBody>
          <a:bodyPr/>
          <a:lstStyle/>
          <a:p>
            <a:endParaRPr lang="zh-CN" altLang="en-US">
              <a:sym typeface="Huawei Sans" panose="020C0503030203020204" pitchFamily="34" charset="0"/>
            </a:endParaRPr>
          </a:p>
        </p:txBody>
      </p:sp>
      <p:sp>
        <p:nvSpPr>
          <p:cNvPr id="52" name="文本占位符 4"/>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36" name="文本占位符 35"/>
          <p:cNvSpPr>
            <a:spLocks noGrp="1"/>
          </p:cNvSpPr>
          <p:nvPr>
            <p:ph type="body" sz="quarter" idx="21"/>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22"/>
          </p:nvPr>
        </p:nvSpPr>
        <p:spPr/>
        <p:txBody>
          <a:bodyPr/>
          <a:lstStyle/>
          <a:p>
            <a:endParaRPr lang="zh-CN" altLang="en-US">
              <a:sym typeface="Huawei Sans" panose="020C0503030203020204" pitchFamily="34" charset="0"/>
            </a:endParaRPr>
          </a:p>
        </p:txBody>
      </p:sp>
      <p:sp>
        <p:nvSpPr>
          <p:cNvPr id="38" name="文本占位符 37"/>
          <p:cNvSpPr>
            <a:spLocks noGrp="1"/>
          </p:cNvSpPr>
          <p:nvPr>
            <p:ph type="body" sz="quarter" idx="23"/>
          </p:nvPr>
        </p:nvSpPr>
        <p:spPr/>
        <p:txBody>
          <a:bodyPr/>
          <a:lstStyle/>
          <a:p>
            <a:endParaRPr lang="zh-CN" altLang="en-US">
              <a:sym typeface="Huawei Sans" panose="020C0503030203020204" pitchFamily="34" charset="0"/>
            </a:endParaRPr>
          </a:p>
        </p:txBody>
      </p:sp>
      <p:sp>
        <p:nvSpPr>
          <p:cNvPr id="39" name="文本占位符 38"/>
          <p:cNvSpPr>
            <a:spLocks noGrp="1"/>
          </p:cNvSpPr>
          <p:nvPr>
            <p:ph type="body" sz="quarter" idx="24"/>
          </p:nvPr>
        </p:nvSpPr>
        <p:spPr/>
        <p:txBody>
          <a:bodyPr/>
          <a:lstStyle/>
          <a:p>
            <a:endParaRPr lang="zh-CN" altLang="en-US">
              <a:sym typeface="Huawei Sans" panose="020C0503030203020204" pitchFamily="34" charset="0"/>
            </a:endParaRPr>
          </a:p>
        </p:txBody>
      </p:sp>
      <p:sp>
        <p:nvSpPr>
          <p:cNvPr id="40" name="文本占位符 39"/>
          <p:cNvSpPr>
            <a:spLocks noGrp="1"/>
          </p:cNvSpPr>
          <p:nvPr>
            <p:ph type="body" sz="quarter" idx="25"/>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26"/>
          </p:nvPr>
        </p:nvSpPr>
        <p:spPr/>
        <p:txBody>
          <a:bodyPr/>
          <a:lstStyle/>
          <a:p>
            <a:endParaRPr lang="zh-CN" altLang="en-US">
              <a:sym typeface="Huawei Sans" panose="020C0503030203020204" pitchFamily="34" charset="0"/>
            </a:endParaRPr>
          </a:p>
        </p:txBody>
      </p:sp>
      <p:sp>
        <p:nvSpPr>
          <p:cNvPr id="42" name="文本占位符 41"/>
          <p:cNvSpPr>
            <a:spLocks noGrp="1"/>
          </p:cNvSpPr>
          <p:nvPr>
            <p:ph type="body" sz="quarter" idx="27"/>
          </p:nvPr>
        </p:nvSpPr>
        <p:spPr/>
        <p:txBody>
          <a:bodyPr/>
          <a:lstStyle/>
          <a:p>
            <a:endParaRPr lang="zh-CN" altLang="en-US">
              <a:sym typeface="Huawei Sans" panose="020C0503030203020204" pitchFamily="34" charset="0"/>
            </a:endParaRPr>
          </a:p>
        </p:txBody>
      </p:sp>
      <p:sp>
        <p:nvSpPr>
          <p:cNvPr id="43" name="文本占位符 42"/>
          <p:cNvSpPr>
            <a:spLocks noGrp="1"/>
          </p:cNvSpPr>
          <p:nvPr>
            <p:ph type="body" sz="quarter" idx="28"/>
          </p:nvPr>
        </p:nvSpPr>
        <p:spPr/>
        <p:txBody>
          <a:bodyPr/>
          <a:lstStyle/>
          <a:p>
            <a:endParaRPr lang="zh-CN" altLang="en-US">
              <a:sym typeface="Huawei Sans" panose="020C0503030203020204" pitchFamily="34" charset="0"/>
            </a:endParaRPr>
          </a:p>
        </p:txBody>
      </p:sp>
      <p:sp>
        <p:nvSpPr>
          <p:cNvPr id="44" name="文本占位符 43"/>
          <p:cNvSpPr>
            <a:spLocks noGrp="1"/>
          </p:cNvSpPr>
          <p:nvPr>
            <p:ph type="body" sz="quarter" idx="29"/>
          </p:nvPr>
        </p:nvSpPr>
        <p:spPr/>
        <p:txBody>
          <a:bodyPr/>
          <a:lstStyle/>
          <a:p>
            <a:endParaRPr lang="zh-CN" altLang="en-US">
              <a:sym typeface="Huawei Sans" panose="020C0503030203020204" pitchFamily="34" charset="0"/>
            </a:endParaRPr>
          </a:p>
        </p:txBody>
      </p:sp>
      <p:sp>
        <p:nvSpPr>
          <p:cNvPr id="45" name="文本占位符 44"/>
          <p:cNvSpPr>
            <a:spLocks noGrp="1"/>
          </p:cNvSpPr>
          <p:nvPr>
            <p:ph type="body" sz="quarter" idx="30"/>
          </p:nvPr>
        </p:nvSpPr>
        <p:spPr/>
        <p:txBody>
          <a:bodyPr/>
          <a:lstStyle/>
          <a:p>
            <a:endParaRPr lang="zh-CN" altLang="en-US">
              <a:sym typeface="Huawei Sans" panose="020C0503030203020204" pitchFamily="34" charset="0"/>
            </a:endParaRPr>
          </a:p>
        </p:txBody>
      </p:sp>
      <p:sp>
        <p:nvSpPr>
          <p:cNvPr id="46" name="文本占位符 45"/>
          <p:cNvSpPr>
            <a:spLocks noGrp="1"/>
          </p:cNvSpPr>
          <p:nvPr>
            <p:ph type="body" sz="quarter" idx="31"/>
          </p:nvPr>
        </p:nvSpPr>
        <p:spPr/>
        <p:txBody>
          <a:bodyPr/>
          <a:lstStyle/>
          <a:p>
            <a:endParaRPr lang="zh-CN" altLang="en-US">
              <a:sym typeface="Huawei Sans" panose="020C0503030203020204" pitchFamily="34" charset="0"/>
            </a:endParaRPr>
          </a:p>
        </p:txBody>
      </p:sp>
      <p:sp>
        <p:nvSpPr>
          <p:cNvPr id="47" name="文本占位符 46"/>
          <p:cNvSpPr>
            <a:spLocks noGrp="1"/>
          </p:cNvSpPr>
          <p:nvPr>
            <p:ph type="body" sz="quarter" idx="32"/>
          </p:nvPr>
        </p:nvSpPr>
        <p:spPr/>
        <p:txBody>
          <a:bodyPr/>
          <a:lstStyle/>
          <a:p>
            <a:endParaRPr lang="zh-CN" altLang="en-US">
              <a:sym typeface="Huawei Sans" panose="020C0503030203020204" pitchFamily="34" charset="0"/>
            </a:endParaRPr>
          </a:p>
        </p:txBody>
      </p:sp>
      <p:sp>
        <p:nvSpPr>
          <p:cNvPr id="48" name="文本占位符 47"/>
          <p:cNvSpPr>
            <a:spLocks noGrp="1"/>
          </p:cNvSpPr>
          <p:nvPr>
            <p:ph type="body" sz="quarter" idx="33"/>
          </p:nvPr>
        </p:nvSpPr>
        <p:spPr/>
        <p:txBody>
          <a:bodyPr/>
          <a:lstStyle/>
          <a:p>
            <a:endParaRPr lang="zh-CN" altLang="en-US">
              <a:sym typeface="Huawei Sans" panose="020C0503030203020204" pitchFamily="34" charset="0"/>
            </a:endParaRPr>
          </a:p>
        </p:txBody>
      </p:sp>
      <p:sp>
        <p:nvSpPr>
          <p:cNvPr id="49" name="文本占位符 48"/>
          <p:cNvSpPr>
            <a:spLocks noGrp="1"/>
          </p:cNvSpPr>
          <p:nvPr>
            <p:ph type="body" sz="quarter" idx="34"/>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5"/>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6"/>
          </p:nvPr>
        </p:nvSpPr>
        <p:spPr/>
        <p:txBody>
          <a:bodyPr/>
          <a:lstStyle/>
          <a:p>
            <a:endParaRPr lang="zh-CN" altLang="en-US">
              <a:sym typeface="Huawei Sans" panose="020C0503030203020204" pitchFamily="34" charset="0"/>
            </a:endParaRPr>
          </a:p>
        </p:txBody>
      </p:sp>
      <p:sp>
        <p:nvSpPr>
          <p:cNvPr id="54" name="文本占位符 53"/>
          <p:cNvSpPr>
            <a:spLocks noGrp="1"/>
          </p:cNvSpPr>
          <p:nvPr>
            <p:ph type="body" sz="quarter" idx="37"/>
          </p:nvPr>
        </p:nvSpPr>
        <p:spPr/>
        <p:txBody>
          <a:bodyPr/>
          <a:lstStyle/>
          <a:p>
            <a:endParaRPr lang="zh-CN" altLang="en-US">
              <a:sym typeface="Huawei Sans" panose="020C0503030203020204" pitchFamily="34" charset="0"/>
            </a:endParaRPr>
          </a:p>
        </p:txBody>
      </p:sp>
      <p:sp>
        <p:nvSpPr>
          <p:cNvPr id="55" name="文本占位符 54"/>
          <p:cNvSpPr>
            <a:spLocks noGrp="1"/>
          </p:cNvSpPr>
          <p:nvPr>
            <p:ph type="body" sz="quarter" idx="38"/>
          </p:nvPr>
        </p:nvSpPr>
        <p:spPr/>
        <p:txBody>
          <a:bodyPr/>
          <a:lstStyle/>
          <a:p>
            <a:endParaRPr lang="zh-CN" altLang="en-US">
              <a:sym typeface="Huawei Sans" panose="020C0503030203020204" pitchFamily="34" charset="0"/>
            </a:endParaRPr>
          </a:p>
        </p:txBody>
      </p:sp>
      <p:sp>
        <p:nvSpPr>
          <p:cNvPr id="56" name="文本占位符 55"/>
          <p:cNvSpPr>
            <a:spLocks noGrp="1"/>
          </p:cNvSpPr>
          <p:nvPr>
            <p:ph type="body" sz="quarter" idx="39"/>
          </p:nvPr>
        </p:nvSpPr>
        <p:spPr/>
        <p:txBody>
          <a:bodyPr/>
          <a:lstStyle/>
          <a:p>
            <a:endParaRPr lang="zh-CN" altLang="en-US">
              <a:sym typeface="Huawei Sans" panose="020C0503030203020204" pitchFamily="34" charset="0"/>
            </a:endParaRPr>
          </a:p>
        </p:txBody>
      </p:sp>
      <p:sp>
        <p:nvSpPr>
          <p:cNvPr id="57" name="文本占位符 56"/>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448389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圆角矩形 121"/>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占位符 162"/>
          <p:cNvSpPr>
            <a:spLocks noGrp="1"/>
          </p:cNvSpPr>
          <p:nvPr>
            <p:ph type="body" sz="quarter" idx="10"/>
          </p:nvPr>
        </p:nvSpPr>
        <p:spPr bwMode="gray">
          <a:xfrm>
            <a:off x="6098283" y="1242453"/>
            <a:ext cx="5659770" cy="4680000"/>
          </a:xfrm>
        </p:spPr>
        <p:txBody>
          <a:bodyPr/>
          <a:lstStyle/>
          <a:p>
            <a:r>
              <a:rPr lang="en-US" sz="1600" dirty="0" smtClean="0">
                <a:sym typeface="Huawei Sans" panose="020C0503030203020204" pitchFamily="34" charset="0"/>
              </a:rPr>
              <a:t>MSTP network hierarchy:</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MSTP divides a switching network into multiple </a:t>
            </a:r>
            <a:r>
              <a:rPr lang="en-US" sz="1400" dirty="0" err="1" smtClean="0">
                <a:sym typeface="Huawei Sans" panose="020C0503030203020204" pitchFamily="34" charset="0"/>
              </a:rPr>
              <a:t>Multiple</a:t>
            </a:r>
            <a:r>
              <a:rPr lang="en-US" sz="1400" dirty="0" smtClean="0">
                <a:sym typeface="Huawei Sans" panose="020C0503030203020204" pitchFamily="34" charset="0"/>
              </a:rPr>
              <a:t> Spanning Tree (MST) regions, each of which has multiple spanning trees that are independent of each other.</a:t>
            </a:r>
            <a:endParaRPr lang="en-US" altLang="zh-CN" sz="1400" dirty="0" smtClean="0">
              <a:sym typeface="Huawei Sans" panose="020C0503030203020204" pitchFamily="34" charset="0"/>
            </a:endParaRPr>
          </a:p>
          <a:p>
            <a:r>
              <a:rPr lang="en-US" altLang="zh-CN" sz="1600" dirty="0" smtClean="0">
                <a:sym typeface="Huawei Sans" panose="020C0503030203020204" pitchFamily="34" charset="0"/>
              </a:rPr>
              <a:t>MST region:</a:t>
            </a:r>
          </a:p>
          <a:p>
            <a:pPr lvl="1"/>
            <a:r>
              <a:rPr lang="en-US" sz="1400" dirty="0" smtClean="0">
                <a:sym typeface="Huawei Sans" panose="020C0503030203020204" pitchFamily="34" charset="0"/>
              </a:rPr>
              <a:t>An MST region contains multiple switches and their network segments.</a:t>
            </a:r>
          </a:p>
          <a:p>
            <a:pPr lvl="1"/>
            <a:r>
              <a:rPr lang="en-US" sz="1400" dirty="0" smtClean="0">
                <a:sym typeface="Huawei Sans" panose="020C0503030203020204" pitchFamily="34" charset="0"/>
              </a:rPr>
              <a:t>A LAN can comprise several MST regions that are directly or indirectly connected. You can add multiple switching devices to an MST region using MSTP configuration commands.</a:t>
            </a:r>
          </a:p>
          <a:p>
            <a:pPr lvl="1"/>
            <a:r>
              <a:rPr lang="en-US" sz="1400" dirty="0" smtClean="0">
                <a:sym typeface="Huawei Sans" panose="020C0503030203020204" pitchFamily="34" charset="0"/>
              </a:rPr>
              <a:t>An MSTP network contains one or more MST regions, and each MST region contains one or more MSTIs.</a:t>
            </a:r>
            <a:endParaRPr lang="en-US" altLang="zh-CN" sz="1400" dirty="0" smtClean="0">
              <a:sym typeface="Huawei Sans" panose="020C0503030203020204" pitchFamily="34" charset="0"/>
            </a:endParaRPr>
          </a:p>
          <a:p>
            <a:endParaRPr lang="en-US" altLang="zh-CN" sz="1600" dirty="0" smtClean="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MST Region</a:t>
            </a:r>
            <a:endParaRPr lang="en-US" altLang="zh-CN" dirty="0">
              <a:sym typeface="Huawei Sans" panose="020C0503030203020204" pitchFamily="34" charset="0"/>
            </a:endParaRPr>
          </a:p>
        </p:txBody>
      </p:sp>
      <p:grpSp>
        <p:nvGrpSpPr>
          <p:cNvPr id="64" name="组合 63"/>
          <p:cNvGrpSpPr/>
          <p:nvPr/>
        </p:nvGrpSpPr>
        <p:grpSpPr bwMode="gray">
          <a:xfrm>
            <a:off x="1415057" y="2351287"/>
            <a:ext cx="1635580" cy="1299600"/>
            <a:chOff x="1530967" y="1992513"/>
            <a:chExt cx="1635580" cy="1299600"/>
          </a:xfrm>
        </p:grpSpPr>
        <p:cxnSp>
          <p:nvCxnSpPr>
            <p:cNvPr id="48" name="直接连接符 47"/>
            <p:cNvCxnSpPr>
              <a:stCxn id="47" idx="2"/>
              <a:endCxn id="50"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55" name="直接连接符 54"/>
            <p:cNvCxnSpPr>
              <a:stCxn id="50" idx="3"/>
              <a:endCxn id="54"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58" name="直接连接符 57"/>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68" name="直接连接符 67"/>
            <p:cNvCxnSpPr>
              <a:stCxn id="69" idx="2"/>
              <a:endCxn id="54"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09" name="圆角矩形 108"/>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09"/>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23" name="圆角矩形 122"/>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123"/>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124"/>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7" name="组合 126"/>
          <p:cNvGrpSpPr/>
          <p:nvPr/>
        </p:nvGrpSpPr>
        <p:grpSpPr bwMode="gray">
          <a:xfrm>
            <a:off x="3849164" y="2351287"/>
            <a:ext cx="1638218" cy="1299600"/>
            <a:chOff x="1530967" y="1992513"/>
            <a:chExt cx="1638218" cy="1299600"/>
          </a:xfrm>
        </p:grpSpPr>
        <p:cxnSp>
          <p:nvCxnSpPr>
            <p:cNvPr id="129" name="直接连接符 128"/>
            <p:cNvCxnSpPr>
              <a:endCxn id="136"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30" name="直接连接符 129"/>
            <p:cNvCxnSpPr>
              <a:stCxn id="134" idx="3"/>
              <a:endCxn id="13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32" name="直接连接符 131"/>
            <p:cNvCxnSpPr>
              <a:stCxn id="134"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5" name="图片 1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36" name="图片 1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37" name="圆角矩形 136"/>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137"/>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9" name="组合 138"/>
          <p:cNvGrpSpPr/>
          <p:nvPr/>
        </p:nvGrpSpPr>
        <p:grpSpPr bwMode="gray">
          <a:xfrm>
            <a:off x="3849164" y="3934961"/>
            <a:ext cx="1638218" cy="1299600"/>
            <a:chOff x="1530967" y="1992513"/>
            <a:chExt cx="1638218" cy="1299600"/>
          </a:xfrm>
        </p:grpSpPr>
        <p:cxnSp>
          <p:nvCxnSpPr>
            <p:cNvPr id="140" name="直接连接符 139"/>
            <p:cNvCxnSpPr>
              <a:stCxn id="145" idx="2"/>
              <a:endCxn id="146"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41" name="直接连接符 140"/>
            <p:cNvCxnSpPr>
              <a:stCxn id="147" idx="2"/>
              <a:endCxn id="148"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42" name="直接连接符 141"/>
            <p:cNvCxnSpPr>
              <a:stCxn id="146" idx="3"/>
              <a:endCxn id="148"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43" name="直接连接符 142"/>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44" name="直接连接符 143"/>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46" name="图片 1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47" name="图片 1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48" name="图片 1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9" name="圆角矩形 148"/>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圆角矩形 149"/>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圆角矩形 152"/>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a:stCxn id="54" idx="3"/>
            <a:endCxn id="134" idx="1"/>
          </p:cNvCxnSpPr>
          <p:nvPr/>
        </p:nvCxnSpPr>
        <p:spPr bwMode="gray">
          <a:xfrm>
            <a:off x="3050637" y="3443887"/>
            <a:ext cx="798527" cy="0"/>
          </a:xfrm>
          <a:prstGeom prst="line">
            <a:avLst/>
          </a:prstGeom>
          <a:noFill/>
          <a:ln w="19050" cap="flat" cmpd="sng" algn="ctr">
            <a:solidFill>
              <a:srgbClr val="151515"/>
            </a:solidFill>
            <a:prstDash val="solid"/>
            <a:miter lim="800000"/>
          </a:ln>
          <a:effectLst/>
        </p:spPr>
      </p:cxnSp>
      <p:cxnSp>
        <p:nvCxnSpPr>
          <p:cNvPr id="99" name="直接连接符 98"/>
          <p:cNvCxnSpPr>
            <a:stCxn id="54" idx="2"/>
            <a:endCxn id="120" idx="0"/>
          </p:cNvCxnSpPr>
          <p:nvPr/>
        </p:nvCxnSpPr>
        <p:spPr bwMode="gray">
          <a:xfrm>
            <a:off x="2798198" y="3650887"/>
            <a:ext cx="0" cy="284074"/>
          </a:xfrm>
          <a:prstGeom prst="line">
            <a:avLst/>
          </a:prstGeom>
          <a:noFill/>
          <a:ln w="19050" cap="flat" cmpd="sng" algn="ctr">
            <a:solidFill>
              <a:srgbClr val="151515"/>
            </a:solidFill>
            <a:prstDash val="solid"/>
            <a:miter lim="800000"/>
          </a:ln>
          <a:effectLst/>
        </p:spPr>
      </p:cxnSp>
      <p:cxnSp>
        <p:nvCxnSpPr>
          <p:cNvPr id="102" name="直接连接符 101"/>
          <p:cNvCxnSpPr>
            <a:stCxn id="120" idx="3"/>
            <a:endCxn id="145" idx="1"/>
          </p:cNvCxnSpPr>
          <p:nvPr/>
        </p:nvCxnSpPr>
        <p:spPr bwMode="gray">
          <a:xfrm>
            <a:off x="3053275" y="4141961"/>
            <a:ext cx="795889" cy="0"/>
          </a:xfrm>
          <a:prstGeom prst="line">
            <a:avLst/>
          </a:prstGeom>
          <a:noFill/>
          <a:ln w="19050" cap="flat" cmpd="sng" algn="ctr">
            <a:solidFill>
              <a:srgbClr val="151515"/>
            </a:solidFill>
            <a:prstDash val="solid"/>
            <a:miter lim="800000"/>
          </a:ln>
          <a:effectLst/>
        </p:spPr>
      </p:cxnSp>
      <p:cxnSp>
        <p:nvCxnSpPr>
          <p:cNvPr id="105" name="直接连接符 104"/>
          <p:cNvCxnSpPr>
            <a:stCxn id="134" idx="2"/>
            <a:endCxn id="145" idx="0"/>
          </p:cNvCxnSpPr>
          <p:nvPr/>
        </p:nvCxnSpPr>
        <p:spPr bwMode="gray">
          <a:xfrm>
            <a:off x="4101603" y="3650887"/>
            <a:ext cx="0" cy="284074"/>
          </a:xfrm>
          <a:prstGeom prst="line">
            <a:avLst/>
          </a:prstGeom>
          <a:noFill/>
          <a:ln w="19050" cap="flat" cmpd="sng" algn="ctr">
            <a:solidFill>
              <a:srgbClr val="151515"/>
            </a:solidFill>
            <a:prstDash val="solid"/>
            <a:miter lim="800000"/>
          </a:ln>
          <a:effectLst/>
        </p:spPr>
      </p:cxnSp>
      <p:sp>
        <p:nvSpPr>
          <p:cNvPr id="71" name="五边形 70"/>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65807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文本占位符 162"/>
          <p:cNvSpPr>
            <a:spLocks noGrp="1"/>
          </p:cNvSpPr>
          <p:nvPr>
            <p:ph type="body" sz="quarter" idx="10"/>
          </p:nvPr>
        </p:nvSpPr>
        <p:spPr bwMode="gray">
          <a:xfrm>
            <a:off x="6290170" y="1242453"/>
            <a:ext cx="5467882" cy="5136352"/>
          </a:xfrm>
        </p:spPr>
        <p:txBody>
          <a:bodyPr/>
          <a:lstStyle/>
          <a:p>
            <a:r>
              <a:rPr lang="en-US" sz="1600" dirty="0" smtClean="0">
                <a:sym typeface="Huawei Sans" panose="020C0503030203020204" pitchFamily="34" charset="0"/>
              </a:rPr>
              <a:t>MSTI:</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An MST region can contain multiple spanning trees, each of which is called an MSTI.</a:t>
            </a:r>
          </a:p>
          <a:p>
            <a:pPr lvl="1"/>
            <a:r>
              <a:rPr lang="en-US" sz="1400" dirty="0" smtClean="0">
                <a:sym typeface="Huawei Sans" panose="020C0503030203020204" pitchFamily="34" charset="0"/>
              </a:rPr>
              <a:t>MSTIs are identified by IDs. The value ranges from 0 to 4094 on Huawei devices.</a:t>
            </a:r>
          </a:p>
          <a:p>
            <a:r>
              <a:rPr lang="en-US" sz="1600" dirty="0" smtClean="0">
                <a:sym typeface="Huawei Sans" panose="020C0503030203020204" pitchFamily="34" charset="0"/>
              </a:rPr>
              <a:t>VLAN mapping table</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Each MST region has a VLAN mapping table. The VLAN mapping table maps VLANs to MSTIs.</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the VLAN mapping of MST region 4 is as follows:</a:t>
            </a:r>
            <a:endParaRPr lang="en-US" altLang="zh-CN" sz="1400" dirty="0" smtClean="0">
              <a:sym typeface="Huawei Sans" panose="020C0503030203020204" pitchFamily="34" charset="0"/>
            </a:endParaRPr>
          </a:p>
          <a:p>
            <a:pPr lvl="2"/>
            <a:r>
              <a:rPr lang="en-US" sz="1200" dirty="0" smtClean="0">
                <a:sym typeface="Huawei Sans" panose="020C0503030203020204" pitchFamily="34" charset="0"/>
              </a:rPr>
              <a:t>VLAN 1 is mapped to MSTI 1.</a:t>
            </a:r>
          </a:p>
          <a:p>
            <a:pPr lvl="2"/>
            <a:r>
              <a:rPr lang="en-US" sz="1200" dirty="0" smtClean="0">
                <a:sym typeface="Huawei Sans" panose="020C0503030203020204" pitchFamily="34" charset="0"/>
              </a:rPr>
              <a:t>VLAN 2 is mapped to MSTI 2.</a:t>
            </a:r>
          </a:p>
          <a:p>
            <a:pPr lvl="2"/>
            <a:r>
              <a:rPr lang="en-US" sz="1200" dirty="0" smtClean="0">
                <a:sym typeface="Huawei Sans" panose="020C0503030203020204" pitchFamily="34" charset="0"/>
              </a:rPr>
              <a:t>Other VLANs are mapped to MSTI 3.</a:t>
            </a:r>
            <a:endParaRPr lang="en-US" altLang="zh-CN" sz="12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MSTI </a:t>
            </a:r>
            <a:endParaRPr lang="en-US" altLang="zh-CN" dirty="0">
              <a:sym typeface="Huawei Sans" panose="020C0503030203020204" pitchFamily="34" charset="0"/>
            </a:endParaRPr>
          </a:p>
        </p:txBody>
      </p:sp>
      <p:grpSp>
        <p:nvGrpSpPr>
          <p:cNvPr id="58" name="组合 57"/>
          <p:cNvGrpSpPr/>
          <p:nvPr/>
        </p:nvGrpSpPr>
        <p:grpSpPr bwMode="gray">
          <a:xfrm>
            <a:off x="462043" y="1264714"/>
            <a:ext cx="2351332" cy="2679347"/>
            <a:chOff x="6091144" y="1334269"/>
            <a:chExt cx="2351332" cy="2679347"/>
          </a:xfrm>
        </p:grpSpPr>
        <p:sp>
          <p:nvSpPr>
            <p:cNvPr id="59" name="圆角矩形 58"/>
            <p:cNvSpPr/>
            <p:nvPr/>
          </p:nvSpPr>
          <p:spPr bwMode="gray">
            <a:xfrm>
              <a:off x="6413117" y="1530766"/>
              <a:ext cx="1944068" cy="2482850"/>
            </a:xfrm>
            <a:prstGeom prst="roundRect">
              <a:avLst>
                <a:gd name="adj" fmla="val 454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bwMode="gray">
            <a:xfrm>
              <a:off x="6527407" y="1618343"/>
              <a:ext cx="1638218" cy="1299600"/>
              <a:chOff x="1530967" y="1992513"/>
              <a:chExt cx="1638218" cy="1299600"/>
            </a:xfrm>
          </p:grpSpPr>
          <p:cxnSp>
            <p:nvCxnSpPr>
              <p:cNvPr id="75" name="直接连接符 74"/>
              <p:cNvCxnSpPr>
                <a:stCxn id="88" idx="2"/>
                <a:endCxn id="95"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76" name="直接连接符 75"/>
              <p:cNvCxnSpPr>
                <a:stCxn id="99" idx="2"/>
                <a:endCxn id="106"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78" name="直接连接符 77"/>
              <p:cNvCxnSpPr>
                <a:stCxn id="95" idx="3"/>
                <a:endCxn id="10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79" name="直接连接符 7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87" name="直接连接符 86"/>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99" name="图片 9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61" name="圆角矩形 60"/>
            <p:cNvSpPr/>
            <p:nvPr/>
          </p:nvSpPr>
          <p:spPr bwMode="gray">
            <a:xfrm>
              <a:off x="6609853" y="3671787"/>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6284327" y="3082807"/>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endCxn id="88" idx="1"/>
            </p:cNvCxnSpPr>
            <p:nvPr/>
          </p:nvCxnSpPr>
          <p:spPr bwMode="gray">
            <a:xfrm>
              <a:off x="6091144" y="1825343"/>
              <a:ext cx="436263" cy="0"/>
            </a:xfrm>
            <a:prstGeom prst="line">
              <a:avLst/>
            </a:prstGeom>
            <a:noFill/>
            <a:ln w="19050" cap="flat" cmpd="sng" algn="ctr">
              <a:solidFill>
                <a:srgbClr val="151515"/>
              </a:solidFill>
              <a:prstDash val="solid"/>
              <a:miter lim="800000"/>
            </a:ln>
            <a:effectLst/>
          </p:spPr>
        </p:cxnSp>
        <p:cxnSp>
          <p:nvCxnSpPr>
            <p:cNvPr id="64" name="直接连接符 63"/>
            <p:cNvCxnSpPr>
              <a:endCxn id="88" idx="0"/>
            </p:cNvCxnSpPr>
            <p:nvPr/>
          </p:nvCxnSpPr>
          <p:spPr bwMode="gray">
            <a:xfrm>
              <a:off x="6779846" y="1334269"/>
              <a:ext cx="0" cy="284074"/>
            </a:xfrm>
            <a:prstGeom prst="line">
              <a:avLst/>
            </a:prstGeom>
            <a:noFill/>
            <a:ln w="19050" cap="flat" cmpd="sng" algn="ctr">
              <a:solidFill>
                <a:srgbClr val="151515"/>
              </a:solidFill>
              <a:prstDash val="solid"/>
              <a:miter lim="800000"/>
            </a:ln>
            <a:effectLst/>
          </p:spPr>
        </p:cxnSp>
        <p:sp>
          <p:nvSpPr>
            <p:cNvPr id="65" name="圆角矩形 64"/>
            <p:cNvSpPr/>
            <p:nvPr/>
          </p:nvSpPr>
          <p:spPr bwMode="gray">
            <a:xfrm>
              <a:off x="6303138" y="2010744"/>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6303138" y="2871726"/>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7835718" y="2010744"/>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7835718" y="2871726"/>
              <a:ext cx="606758" cy="2388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椭圆 107"/>
          <p:cNvSpPr/>
          <p:nvPr/>
        </p:nvSpPr>
        <p:spPr bwMode="gray">
          <a:xfrm>
            <a:off x="2567399" y="2975486"/>
            <a:ext cx="3740076" cy="3403319"/>
          </a:xfrm>
          <a:prstGeom prst="ellipse">
            <a:avLst/>
          </a:prstGeom>
          <a:solidFill>
            <a:srgbClr val="F4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3094270" y="4721746"/>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09"/>
          <p:cNvSpPr/>
          <p:nvPr/>
        </p:nvSpPr>
        <p:spPr bwMode="gray">
          <a:xfrm>
            <a:off x="3094270"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a:spLocks noChangeAspect="1"/>
          </p:cNvSpPr>
          <p:nvPr/>
        </p:nvSpPr>
        <p:spPr bwMode="gray">
          <a:xfrm>
            <a:off x="3290411" y="3598254"/>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bwMode="gray">
          <a:xfrm>
            <a:off x="3290411"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a:spLocks noChangeAspect="1"/>
          </p:cNvSpPr>
          <p:nvPr/>
        </p:nvSpPr>
        <p:spPr bwMode="gray">
          <a:xfrm>
            <a:off x="3908597"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4"/>
          <p:cNvSpPr>
            <a:spLocks noChangeAspect="1"/>
          </p:cNvSpPr>
          <p:nvPr/>
        </p:nvSpPr>
        <p:spPr bwMode="gray">
          <a:xfrm>
            <a:off x="3908597"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112" idx="4"/>
            <a:endCxn id="113" idx="0"/>
          </p:cNvCxnSpPr>
          <p:nvPr/>
        </p:nvCxnSpPr>
        <p:spPr bwMode="gray">
          <a:xfrm>
            <a:off x="3416411" y="3850254"/>
            <a:ext cx="0" cy="293649"/>
          </a:xfrm>
          <a:prstGeom prst="line">
            <a:avLst/>
          </a:prstGeom>
          <a:noFill/>
          <a:ln w="19050" cap="flat" cmpd="sng" algn="ctr">
            <a:solidFill>
              <a:srgbClr val="151515"/>
            </a:solidFill>
            <a:prstDash val="solid"/>
            <a:miter lim="800000"/>
          </a:ln>
          <a:effectLst/>
        </p:spPr>
      </p:cxnSp>
      <p:cxnSp>
        <p:nvCxnSpPr>
          <p:cNvPr id="117" name="直接连接符 116"/>
          <p:cNvCxnSpPr>
            <a:stCxn id="113" idx="6"/>
            <a:endCxn id="115" idx="2"/>
          </p:cNvCxnSpPr>
          <p:nvPr/>
        </p:nvCxnSpPr>
        <p:spPr bwMode="gray">
          <a:xfrm>
            <a:off x="3542411" y="4269903"/>
            <a:ext cx="366186" cy="0"/>
          </a:xfrm>
          <a:prstGeom prst="line">
            <a:avLst/>
          </a:prstGeom>
          <a:noFill/>
          <a:ln w="19050" cap="flat" cmpd="sng" algn="ctr">
            <a:solidFill>
              <a:srgbClr val="151515"/>
            </a:solidFill>
            <a:prstDash val="solid"/>
            <a:miter lim="800000"/>
          </a:ln>
          <a:effectLst/>
        </p:spPr>
      </p:cxnSp>
      <p:cxnSp>
        <p:nvCxnSpPr>
          <p:cNvPr id="118" name="直接连接符 117"/>
          <p:cNvCxnSpPr>
            <a:stCxn id="114" idx="4"/>
            <a:endCxn id="115" idx="0"/>
          </p:cNvCxnSpPr>
          <p:nvPr/>
        </p:nvCxnSpPr>
        <p:spPr bwMode="gray">
          <a:xfrm>
            <a:off x="4034597" y="3850254"/>
            <a:ext cx="0" cy="293649"/>
          </a:xfrm>
          <a:prstGeom prst="line">
            <a:avLst/>
          </a:prstGeom>
          <a:noFill/>
          <a:ln w="19050" cap="flat" cmpd="sng" algn="ctr">
            <a:solidFill>
              <a:srgbClr val="151515"/>
            </a:solidFill>
            <a:prstDash val="solid"/>
            <a:miter lim="800000"/>
          </a:ln>
          <a:effectLst/>
        </p:spPr>
      </p:cxnSp>
      <p:sp>
        <p:nvSpPr>
          <p:cNvPr id="119" name="圆角矩形 118"/>
          <p:cNvSpPr/>
          <p:nvPr/>
        </p:nvSpPr>
        <p:spPr bwMode="gray">
          <a:xfrm>
            <a:off x="3262919"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0" name="组合 119"/>
          <p:cNvGrpSpPr/>
          <p:nvPr/>
        </p:nvGrpSpPr>
        <p:grpSpPr bwMode="gray">
          <a:xfrm>
            <a:off x="4544554" y="3478884"/>
            <a:ext cx="1284526" cy="1172504"/>
            <a:chOff x="9960488" y="3478884"/>
            <a:chExt cx="1284526" cy="1172504"/>
          </a:xfrm>
        </p:grpSpPr>
        <p:sp>
          <p:nvSpPr>
            <p:cNvPr id="121" name="圆角矩形 120"/>
            <p:cNvSpPr/>
            <p:nvPr/>
          </p:nvSpPr>
          <p:spPr bwMode="gray">
            <a:xfrm>
              <a:off x="9960488"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a:spLocks noChangeAspect="1"/>
            </p:cNvSpPr>
            <p:nvPr/>
          </p:nvSpPr>
          <p:spPr bwMode="gray">
            <a:xfrm>
              <a:off x="10167658"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4"/>
            <p:cNvSpPr>
              <a:spLocks noChangeAspect="1"/>
            </p:cNvSpPr>
            <p:nvPr/>
          </p:nvSpPr>
          <p:spPr bwMode="gray">
            <a:xfrm>
              <a:off x="10167658" y="414390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p:cNvSpPr>
              <a:spLocks noChangeAspect="1"/>
            </p:cNvSpPr>
            <p:nvPr/>
          </p:nvSpPr>
          <p:spPr bwMode="gray">
            <a:xfrm>
              <a:off x="10785844"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Oval 4"/>
            <p:cNvSpPr>
              <a:spLocks noChangeAspect="1"/>
            </p:cNvSpPr>
            <p:nvPr/>
          </p:nvSpPr>
          <p:spPr bwMode="gray">
            <a:xfrm>
              <a:off x="10785844"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126"/>
            <p:cNvCxnSpPr>
              <a:stCxn id="122" idx="4"/>
              <a:endCxn id="123" idx="0"/>
            </p:cNvCxnSpPr>
            <p:nvPr/>
          </p:nvCxnSpPr>
          <p:spPr bwMode="gray">
            <a:xfrm>
              <a:off x="10293658" y="3850254"/>
              <a:ext cx="0" cy="293649"/>
            </a:xfrm>
            <a:prstGeom prst="line">
              <a:avLst/>
            </a:prstGeom>
            <a:noFill/>
            <a:ln w="19050" cap="flat" cmpd="sng" algn="ctr">
              <a:solidFill>
                <a:srgbClr val="151515"/>
              </a:solidFill>
              <a:prstDash val="solid"/>
              <a:miter lim="800000"/>
            </a:ln>
            <a:effectLst/>
          </p:spPr>
        </p:cxnSp>
        <p:cxnSp>
          <p:nvCxnSpPr>
            <p:cNvPr id="128" name="直接连接符 127"/>
            <p:cNvCxnSpPr>
              <a:stCxn id="123" idx="6"/>
              <a:endCxn id="126" idx="2"/>
            </p:cNvCxnSpPr>
            <p:nvPr/>
          </p:nvCxnSpPr>
          <p:spPr bwMode="gray">
            <a:xfrm>
              <a:off x="10419658" y="4269903"/>
              <a:ext cx="366186" cy="0"/>
            </a:xfrm>
            <a:prstGeom prst="line">
              <a:avLst/>
            </a:prstGeom>
            <a:noFill/>
            <a:ln w="19050" cap="flat" cmpd="sng" algn="ctr">
              <a:solidFill>
                <a:srgbClr val="151515"/>
              </a:solidFill>
              <a:prstDash val="solid"/>
              <a:miter lim="800000"/>
            </a:ln>
            <a:effectLst/>
          </p:spPr>
        </p:cxnSp>
        <p:cxnSp>
          <p:nvCxnSpPr>
            <p:cNvPr id="129" name="直接连接符 128"/>
            <p:cNvCxnSpPr>
              <a:stCxn id="124" idx="3"/>
              <a:endCxn id="123" idx="7"/>
            </p:cNvCxnSpPr>
            <p:nvPr/>
          </p:nvCxnSpPr>
          <p:spPr bwMode="gray">
            <a:xfrm flipH="1">
              <a:off x="10382753" y="3813349"/>
              <a:ext cx="439996" cy="367459"/>
            </a:xfrm>
            <a:prstGeom prst="line">
              <a:avLst/>
            </a:prstGeom>
            <a:noFill/>
            <a:ln w="19050" cap="flat" cmpd="sng" algn="ctr">
              <a:solidFill>
                <a:srgbClr val="151515"/>
              </a:solidFill>
              <a:prstDash val="solid"/>
              <a:miter lim="800000"/>
            </a:ln>
            <a:effectLst/>
          </p:spPr>
        </p:cxnSp>
        <p:sp>
          <p:nvSpPr>
            <p:cNvPr id="130" name="圆角矩形 129"/>
            <p:cNvSpPr/>
            <p:nvPr/>
          </p:nvSpPr>
          <p:spPr bwMode="gray">
            <a:xfrm>
              <a:off x="10136566"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1" name="椭圆 130"/>
          <p:cNvSpPr>
            <a:spLocks noChangeAspect="1"/>
          </p:cNvSpPr>
          <p:nvPr/>
        </p:nvSpPr>
        <p:spPr bwMode="gray">
          <a:xfrm>
            <a:off x="3290411"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Oval 4"/>
          <p:cNvSpPr>
            <a:spLocks noChangeAspect="1"/>
          </p:cNvSpPr>
          <p:nvPr/>
        </p:nvSpPr>
        <p:spPr bwMode="gray">
          <a:xfrm>
            <a:off x="3290411" y="5386765"/>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a:spLocks noChangeAspect="1"/>
          </p:cNvSpPr>
          <p:nvPr/>
        </p:nvSpPr>
        <p:spPr bwMode="gray">
          <a:xfrm>
            <a:off x="3908597"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Oval 4"/>
          <p:cNvSpPr>
            <a:spLocks noChangeAspect="1"/>
          </p:cNvSpPr>
          <p:nvPr/>
        </p:nvSpPr>
        <p:spPr bwMode="gray">
          <a:xfrm>
            <a:off x="3908597" y="538676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5" name="直接连接符 134"/>
          <p:cNvCxnSpPr>
            <a:stCxn id="131" idx="5"/>
            <a:endCxn id="134" idx="1"/>
          </p:cNvCxnSpPr>
          <p:nvPr/>
        </p:nvCxnSpPr>
        <p:spPr bwMode="gray">
          <a:xfrm>
            <a:off x="3505506" y="5056211"/>
            <a:ext cx="439996" cy="367459"/>
          </a:xfrm>
          <a:prstGeom prst="line">
            <a:avLst/>
          </a:prstGeom>
          <a:noFill/>
          <a:ln w="19050" cap="flat" cmpd="sng" algn="ctr">
            <a:solidFill>
              <a:srgbClr val="151515"/>
            </a:solidFill>
            <a:prstDash val="solid"/>
            <a:miter lim="800000"/>
          </a:ln>
          <a:effectLst/>
        </p:spPr>
      </p:cxnSp>
      <p:cxnSp>
        <p:nvCxnSpPr>
          <p:cNvPr id="136" name="直接连接符 135"/>
          <p:cNvCxnSpPr>
            <a:stCxn id="132" idx="6"/>
            <a:endCxn id="134" idx="2"/>
          </p:cNvCxnSpPr>
          <p:nvPr/>
        </p:nvCxnSpPr>
        <p:spPr bwMode="gray">
          <a:xfrm>
            <a:off x="3542411" y="5512765"/>
            <a:ext cx="366186" cy="0"/>
          </a:xfrm>
          <a:prstGeom prst="line">
            <a:avLst/>
          </a:prstGeom>
          <a:noFill/>
          <a:ln w="19050" cap="flat" cmpd="sng" algn="ctr">
            <a:solidFill>
              <a:srgbClr val="151515"/>
            </a:solidFill>
            <a:prstDash val="solid"/>
            <a:miter lim="800000"/>
          </a:ln>
          <a:effectLst/>
        </p:spPr>
      </p:cxnSp>
      <p:cxnSp>
        <p:nvCxnSpPr>
          <p:cNvPr id="137" name="直接连接符 136"/>
          <p:cNvCxnSpPr>
            <a:stCxn id="133" idx="4"/>
            <a:endCxn id="134" idx="0"/>
          </p:cNvCxnSpPr>
          <p:nvPr/>
        </p:nvCxnSpPr>
        <p:spPr bwMode="gray">
          <a:xfrm>
            <a:off x="4034597" y="5093116"/>
            <a:ext cx="0" cy="293649"/>
          </a:xfrm>
          <a:prstGeom prst="line">
            <a:avLst/>
          </a:prstGeom>
          <a:noFill/>
          <a:ln w="19050" cap="flat" cmpd="sng" algn="ctr">
            <a:solidFill>
              <a:srgbClr val="151515"/>
            </a:solidFill>
            <a:prstDash val="solid"/>
            <a:miter lim="800000"/>
          </a:ln>
          <a:effectLst/>
        </p:spPr>
      </p:cxnSp>
      <p:sp>
        <p:nvSpPr>
          <p:cNvPr id="138" name="圆角矩形 137"/>
          <p:cNvSpPr/>
          <p:nvPr/>
        </p:nvSpPr>
        <p:spPr bwMode="gray">
          <a:xfrm>
            <a:off x="3262919" y="5635279"/>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圆角矩形 152"/>
          <p:cNvSpPr/>
          <p:nvPr/>
        </p:nvSpPr>
        <p:spPr bwMode="gray">
          <a:xfrm>
            <a:off x="4934019" y="5242734"/>
            <a:ext cx="1161981" cy="27003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下箭头 63"/>
          <p:cNvSpPr/>
          <p:nvPr/>
        </p:nvSpPr>
        <p:spPr bwMode="gray">
          <a:xfrm rot="7700993" flipV="1">
            <a:off x="2703853" y="3010214"/>
            <a:ext cx="743323" cy="42442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五边形 65"/>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4"/>
          <p:cNvSpPr>
            <a:spLocks noChangeAspect="1"/>
          </p:cNvSpPr>
          <p:nvPr/>
        </p:nvSpPr>
        <p:spPr bwMode="gray">
          <a:xfrm>
            <a:off x="4757941" y="525988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37093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000" y="1242453"/>
            <a:ext cx="5662052" cy="2201434"/>
          </a:xfrm>
        </p:spPr>
        <p:txBody>
          <a:bodyPr/>
          <a:lstStyle/>
          <a:p>
            <a:pPr marL="0" indent="0">
              <a:buNone/>
            </a:pPr>
            <a:r>
              <a:rPr lang="en-US" sz="1600" dirty="0" smtClean="0">
                <a:sym typeface="Huawei Sans" panose="020C0503030203020204" pitchFamily="34" charset="0"/>
              </a:rPr>
              <a:t>Common Spanning Tree (CST)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CST connects all MST regions on a switching network.</a:t>
            </a:r>
          </a:p>
          <a:p>
            <a:pPr lvl="1"/>
            <a:r>
              <a:rPr lang="en-US" sz="1400" dirty="0" smtClean="0">
                <a:sym typeface="Huawei Sans" panose="020C0503030203020204" pitchFamily="34" charset="0"/>
              </a:rPr>
              <a:t>The CST is calculated using a spanning tree protocol, with each MST region being considered as a single node.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 the figure, the regions that are connected through dark blue thick lines form a CST.</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CST</a:t>
            </a:r>
            <a:endParaRPr lang="en-US" altLang="zh-CN" dirty="0">
              <a:sym typeface="Huawei Sans" panose="020C0503030203020204" pitchFamily="34" charset="0"/>
            </a:endParaRPr>
          </a:p>
        </p:txBody>
      </p:sp>
      <p:sp>
        <p:nvSpPr>
          <p:cNvPr id="69" name="圆角矩形 6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14150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22" name="圆角矩形 21"/>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38491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38491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black">
          <a:xfrm>
            <a:off x="3050637" y="3443887"/>
            <a:ext cx="798527" cy="0"/>
          </a:xfrm>
          <a:prstGeom prst="line">
            <a:avLst/>
          </a:prstGeom>
          <a:noFill/>
          <a:ln w="38100" cap="flat" cmpd="sng" algn="ctr">
            <a:solidFill>
              <a:srgbClr val="1163AB"/>
            </a:solidFill>
            <a:prstDash val="solid"/>
            <a:miter lim="800000"/>
          </a:ln>
          <a:effectLst/>
        </p:spPr>
      </p:cxnSp>
      <p:cxnSp>
        <p:nvCxnSpPr>
          <p:cNvPr id="49" name="直接连接符 48"/>
          <p:cNvCxnSpPr>
            <a:stCxn id="13" idx="2"/>
            <a:endCxn id="21" idx="0"/>
          </p:cNvCxnSpPr>
          <p:nvPr/>
        </p:nvCxnSpPr>
        <p:spPr bwMode="black">
          <a:xfrm>
            <a:off x="2798198" y="3650887"/>
            <a:ext cx="0" cy="284074"/>
          </a:xfrm>
          <a:prstGeom prst="line">
            <a:avLst/>
          </a:prstGeom>
          <a:noFill/>
          <a:ln w="38100" cap="flat" cmpd="sng" algn="ctr">
            <a:solidFill>
              <a:srgbClr val="1163AB"/>
            </a:solidFill>
            <a:prstDash val="solid"/>
            <a:miter lim="800000"/>
          </a:ln>
          <a:effectLst/>
        </p:spPr>
      </p:cxnSp>
      <p:cxnSp>
        <p:nvCxnSpPr>
          <p:cNvPr id="50" name="直接连接符 49"/>
          <p:cNvCxnSpPr>
            <a:stCxn id="21" idx="3"/>
            <a:endCxn id="41" idx="1"/>
          </p:cNvCxnSpPr>
          <p:nvPr/>
        </p:nvCxnSpPr>
        <p:spPr bwMode="black">
          <a:xfrm>
            <a:off x="30532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black">
          <a:xfrm>
            <a:off x="4101603" y="3650887"/>
            <a:ext cx="0" cy="284074"/>
          </a:xfrm>
          <a:prstGeom prst="line">
            <a:avLst/>
          </a:prstGeom>
          <a:noFill/>
          <a:ln w="38100" cap="flat" cmpd="sng" algn="ctr">
            <a:solidFill>
              <a:srgbClr val="1163AB"/>
            </a:solidFill>
            <a:prstDash val="solid"/>
            <a:miter lim="800000"/>
          </a:ln>
          <a:effectLst/>
        </p:spPr>
      </p:cxnSp>
      <p:sp>
        <p:nvSpPr>
          <p:cNvPr id="55"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55"/>
          <p:cNvGrpSpPr/>
          <p:nvPr/>
        </p:nvGrpSpPr>
        <p:grpSpPr bwMode="gray">
          <a:xfrm>
            <a:off x="7460701" y="4173642"/>
            <a:ext cx="1903761" cy="2048702"/>
            <a:chOff x="3129161" y="4323515"/>
            <a:chExt cx="1903761" cy="2048702"/>
          </a:xfrm>
        </p:grpSpPr>
        <p:grpSp>
          <p:nvGrpSpPr>
            <p:cNvPr id="57" name="组合 56"/>
            <p:cNvGrpSpPr/>
            <p:nvPr/>
          </p:nvGrpSpPr>
          <p:grpSpPr bwMode="gray">
            <a:xfrm>
              <a:off x="3129161" y="4382190"/>
              <a:ext cx="1903761" cy="1990027"/>
              <a:chOff x="3129161" y="4382190"/>
              <a:chExt cx="1903761" cy="1990027"/>
            </a:xfrm>
          </p:grpSpPr>
          <p:grpSp>
            <p:nvGrpSpPr>
              <p:cNvPr id="62" name="组合 61"/>
              <p:cNvGrpSpPr/>
              <p:nvPr/>
            </p:nvGrpSpPr>
            <p:grpSpPr bwMode="gray">
              <a:xfrm>
                <a:off x="3129161" y="4382190"/>
                <a:ext cx="1903761" cy="1619542"/>
                <a:chOff x="3129161" y="4382190"/>
                <a:chExt cx="1903761" cy="1619542"/>
              </a:xfrm>
            </p:grpSpPr>
            <p:sp>
              <p:nvSpPr>
                <p:cNvPr id="65" name="圆角矩形 64"/>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p:nvPr/>
              </p:nvCxnSpPr>
              <p:spPr bwMode="gray">
                <a:xfrm>
                  <a:off x="3761032" y="5101731"/>
                  <a:ext cx="0" cy="180001"/>
                </a:xfrm>
                <a:prstGeom prst="line">
                  <a:avLst/>
                </a:prstGeom>
                <a:noFill/>
                <a:ln w="28575" cap="flat" cmpd="sng" algn="ctr">
                  <a:solidFill>
                    <a:srgbClr val="1163AB"/>
                  </a:solidFill>
                  <a:prstDash val="solid"/>
                  <a:miter lim="800000"/>
                </a:ln>
                <a:effectLst/>
              </p:spPr>
            </p:cxnSp>
            <p:cxnSp>
              <p:nvCxnSpPr>
                <p:cNvPr id="85" name="直接连接符 84"/>
                <p:cNvCxnSpPr/>
                <p:nvPr/>
              </p:nvCxnSpPr>
              <p:spPr bwMode="gray">
                <a:xfrm>
                  <a:off x="4002184" y="4964530"/>
                  <a:ext cx="157715" cy="0"/>
                </a:xfrm>
                <a:prstGeom prst="line">
                  <a:avLst/>
                </a:prstGeom>
                <a:noFill/>
                <a:ln w="28575" cap="flat" cmpd="sng" algn="ctr">
                  <a:solidFill>
                    <a:srgbClr val="1163AB"/>
                  </a:solidFill>
                  <a:prstDash val="solid"/>
                  <a:miter lim="800000"/>
                </a:ln>
                <a:effectLst/>
              </p:spPr>
            </p:cxnSp>
            <p:cxnSp>
              <p:nvCxnSpPr>
                <p:cNvPr id="91" name="直接连接符 90"/>
                <p:cNvCxnSpPr/>
                <p:nvPr/>
              </p:nvCxnSpPr>
              <p:spPr bwMode="gray">
                <a:xfrm>
                  <a:off x="4427973" y="5101731"/>
                  <a:ext cx="1944" cy="180001"/>
                </a:xfrm>
                <a:prstGeom prst="line">
                  <a:avLst/>
                </a:prstGeom>
                <a:noFill/>
                <a:ln w="28575" cap="flat" cmpd="sng" algn="ctr">
                  <a:solidFill>
                    <a:srgbClr val="1163AB"/>
                  </a:solidFill>
                  <a:prstDash val="solid"/>
                  <a:miter lim="800000"/>
                </a:ln>
                <a:effectLst/>
              </p:spPr>
            </p:cxnSp>
          </p:grpSp>
          <p:sp>
            <p:nvSpPr>
              <p:cNvPr id="63" name="圆角矩形 62"/>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圆角矩形 57"/>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五边形 72"/>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774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5999" y="1242453"/>
            <a:ext cx="5662053" cy="1994434"/>
          </a:xfrm>
        </p:spPr>
        <p:txBody>
          <a:bodyPr/>
          <a:lstStyle/>
          <a:p>
            <a:pPr marL="0" indent="0">
              <a:buNone/>
            </a:pPr>
            <a:r>
              <a:rPr lang="en-US" sz="1600" dirty="0" smtClean="0">
                <a:sym typeface="Huawei Sans" panose="020C0503030203020204" pitchFamily="34" charset="0"/>
              </a:rPr>
              <a:t>Internal Spanning Tree (IST)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An IST resides within an MST region.</a:t>
            </a:r>
          </a:p>
          <a:p>
            <a:pPr lvl="1"/>
            <a:r>
              <a:rPr lang="en-US" sz="1400" dirty="0" smtClean="0">
                <a:sym typeface="Huawei Sans" panose="020C0503030203020204" pitchFamily="34" charset="0"/>
              </a:rPr>
              <a:t>An IST is a special MSTI with an MSTI ID of 0.</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 the figure, the switches that are connected through black thin lines in MST region 4 form an IST.</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IST</a:t>
            </a:r>
            <a:endParaRPr lang="en-US" altLang="zh-CN" dirty="0">
              <a:sym typeface="Huawei Sans" panose="020C0503030203020204" pitchFamily="34" charset="0"/>
            </a:endParaRPr>
          </a:p>
        </p:txBody>
      </p:sp>
      <p:grpSp>
        <p:nvGrpSpPr>
          <p:cNvPr id="92" name="组合 91"/>
          <p:cNvGrpSpPr/>
          <p:nvPr/>
        </p:nvGrpSpPr>
        <p:grpSpPr bwMode="gray">
          <a:xfrm>
            <a:off x="7460683" y="4174340"/>
            <a:ext cx="1903761" cy="1742445"/>
            <a:chOff x="3129161" y="4323515"/>
            <a:chExt cx="1903761" cy="1742445"/>
          </a:xfrm>
        </p:grpSpPr>
        <p:grpSp>
          <p:nvGrpSpPr>
            <p:cNvPr id="93" name="组合 92"/>
            <p:cNvGrpSpPr/>
            <p:nvPr/>
          </p:nvGrpSpPr>
          <p:grpSpPr bwMode="gray">
            <a:xfrm>
              <a:off x="3129161" y="4382190"/>
              <a:ext cx="1903761" cy="1619542"/>
              <a:chOff x="3129161" y="4382190"/>
              <a:chExt cx="1903761" cy="1619542"/>
            </a:xfrm>
          </p:grpSpPr>
          <p:grpSp>
            <p:nvGrpSpPr>
              <p:cNvPr id="98" name="组合 97"/>
              <p:cNvGrpSpPr/>
              <p:nvPr/>
            </p:nvGrpSpPr>
            <p:grpSpPr bwMode="gray">
              <a:xfrm>
                <a:off x="3129161" y="4382190"/>
                <a:ext cx="1903761" cy="1619542"/>
                <a:chOff x="3129161" y="4382190"/>
                <a:chExt cx="1903761" cy="1619542"/>
              </a:xfrm>
            </p:grpSpPr>
            <p:sp>
              <p:nvSpPr>
                <p:cNvPr id="100" name="圆角矩形 99"/>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3286742" y="45122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椭圆 107"/>
                <p:cNvSpPr/>
                <p:nvPr/>
              </p:nvSpPr>
              <p:spPr bwMode="gray">
                <a:xfrm>
                  <a:off x="433797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3671032"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a:off x="4339917" y="5330144"/>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4339917" y="5692432"/>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4724207" y="5692432"/>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4724207" y="5327616"/>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a:stCxn id="104" idx="5"/>
                  <a:endCxn id="106"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117" name="直接连接符 116"/>
                <p:cNvCxnSpPr>
                  <a:stCxn id="104" idx="4"/>
                  <a:endCxn id="105"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118" name="直接连接符 117"/>
                <p:cNvCxnSpPr>
                  <a:stCxn id="107" idx="4"/>
                  <a:endCxn id="106"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119" name="直接连接符 118"/>
                <p:cNvCxnSpPr>
                  <a:stCxn id="108" idx="0"/>
                  <a:endCxn id="110"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120" name="直接连接符 119"/>
                <p:cNvCxnSpPr>
                  <a:stCxn id="108" idx="6"/>
                  <a:endCxn id="109"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121" name="直接连接符 120"/>
                <p:cNvCxnSpPr>
                  <a:stCxn id="113" idx="6"/>
                  <a:endCxn id="114"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122" name="直接连接符 121"/>
                <p:cNvCxnSpPr>
                  <a:stCxn id="112" idx="4"/>
                  <a:endCxn id="113"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23" name="直接连接符 122"/>
                <p:cNvCxnSpPr>
                  <a:stCxn id="114" idx="0"/>
                  <a:endCxn id="115"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grpSp>
          <p:sp>
            <p:nvSpPr>
              <p:cNvPr id="99" name="圆角矩形 98"/>
              <p:cNvSpPr/>
              <p:nvPr/>
            </p:nvSpPr>
            <p:spPr bwMode="gray">
              <a:xfrm>
                <a:off x="4296168" y="5406451"/>
                <a:ext cx="658658"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圆角矩形 93"/>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94"/>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70149" y="1285004"/>
            <a:ext cx="5571923" cy="5045230"/>
            <a:chOff x="70149" y="1285004"/>
            <a:chExt cx="5571923" cy="5045230"/>
          </a:xfrm>
        </p:grpSpPr>
        <p:sp>
          <p:nvSpPr>
            <p:cNvPr id="85" name="圆角矩形 84"/>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组合 159"/>
            <p:cNvGrpSpPr/>
            <p:nvPr/>
          </p:nvGrpSpPr>
          <p:grpSpPr bwMode="gray">
            <a:xfrm>
              <a:off x="70149" y="1352781"/>
              <a:ext cx="5571923" cy="4927710"/>
              <a:chOff x="70149" y="1352781"/>
              <a:chExt cx="5571923" cy="4927710"/>
            </a:xfrm>
          </p:grpSpPr>
          <p:grpSp>
            <p:nvGrpSpPr>
              <p:cNvPr id="164" name="组合 163"/>
              <p:cNvGrpSpPr/>
              <p:nvPr/>
            </p:nvGrpSpPr>
            <p:grpSpPr bwMode="gray">
              <a:xfrm>
                <a:off x="1415057" y="2351287"/>
                <a:ext cx="1635580" cy="1299600"/>
                <a:chOff x="1530967" y="1992513"/>
                <a:chExt cx="1635580" cy="1299600"/>
              </a:xfrm>
            </p:grpSpPr>
            <p:cxnSp>
              <p:nvCxnSpPr>
                <p:cNvPr id="198" name="直接连接符 197"/>
                <p:cNvCxnSpPr>
                  <a:stCxn id="201" idx="2"/>
                  <a:endCxn id="20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99" name="直接连接符 198"/>
                <p:cNvCxnSpPr>
                  <a:stCxn id="202" idx="3"/>
                  <a:endCxn id="20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200" name="直接连接符 19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201" name="图片 2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202" name="图片 2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203" name="图片 2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204" name="直接连接符 203"/>
                <p:cNvCxnSpPr>
                  <a:stCxn id="205" idx="2"/>
                  <a:endCxn id="20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205" name="图片 2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5" name="圆角矩形 164"/>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圆角矩形 165"/>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68" name="圆角矩形 167"/>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2" name="组合 171"/>
              <p:cNvGrpSpPr/>
              <p:nvPr/>
            </p:nvGrpSpPr>
            <p:grpSpPr bwMode="gray">
              <a:xfrm>
                <a:off x="3849164" y="2351287"/>
                <a:ext cx="1638218" cy="1299600"/>
                <a:chOff x="1530967" y="1992513"/>
                <a:chExt cx="1638218" cy="1299600"/>
              </a:xfrm>
            </p:grpSpPr>
            <p:cxnSp>
              <p:nvCxnSpPr>
                <p:cNvPr id="192" name="直接连接符 191"/>
                <p:cNvCxnSpPr>
                  <a:endCxn id="197"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93" name="直接连接符 192"/>
                <p:cNvCxnSpPr>
                  <a:stCxn id="195" idx="3"/>
                  <a:endCxn id="197"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94" name="直接连接符 193"/>
                <p:cNvCxnSpPr>
                  <a:stCxn id="195"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95" name="图片 1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96" name="图片 1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97" name="图片 1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73" name="圆角矩形 172"/>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圆角矩形 173"/>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5" name="组合 174"/>
              <p:cNvGrpSpPr/>
              <p:nvPr/>
            </p:nvGrpSpPr>
            <p:grpSpPr bwMode="gray">
              <a:xfrm>
                <a:off x="3849164" y="3934961"/>
                <a:ext cx="1638218" cy="1299600"/>
                <a:chOff x="1530967" y="1992513"/>
                <a:chExt cx="1638218" cy="1299600"/>
              </a:xfrm>
            </p:grpSpPr>
            <p:cxnSp>
              <p:nvCxnSpPr>
                <p:cNvPr id="183" name="直接连接符 182"/>
                <p:cNvCxnSpPr>
                  <a:stCxn id="188" idx="2"/>
                  <a:endCxn id="189"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84" name="直接连接符 183"/>
                <p:cNvCxnSpPr>
                  <a:stCxn id="190" idx="2"/>
                  <a:endCxn id="191"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85" name="直接连接符 184"/>
                <p:cNvCxnSpPr>
                  <a:stCxn id="189" idx="3"/>
                  <a:endCxn id="191"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86" name="直接连接符 185"/>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87" name="直接连接符 186"/>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88" name="图片 187"/>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89" name="图片 188"/>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90" name="图片 189"/>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91" name="图片 19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76" name="圆角矩形 175"/>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圆角矩形 176"/>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圆角矩形 177"/>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9" name="直接连接符 178"/>
              <p:cNvCxnSpPr>
                <a:stCxn id="203" idx="3"/>
                <a:endCxn id="195" idx="1"/>
              </p:cNvCxnSpPr>
              <p:nvPr/>
            </p:nvCxnSpPr>
            <p:spPr bwMode="gray">
              <a:xfrm>
                <a:off x="3050637" y="3443887"/>
                <a:ext cx="798527" cy="0"/>
              </a:xfrm>
              <a:prstGeom prst="line">
                <a:avLst/>
              </a:prstGeom>
              <a:noFill/>
              <a:ln w="28575" cap="flat" cmpd="sng" algn="ctr">
                <a:solidFill>
                  <a:srgbClr val="1163AB"/>
                </a:solidFill>
                <a:prstDash val="solid"/>
                <a:miter lim="800000"/>
              </a:ln>
              <a:effectLst/>
            </p:spPr>
          </p:cxnSp>
          <p:cxnSp>
            <p:nvCxnSpPr>
              <p:cNvPr id="180" name="直接连接符 179"/>
              <p:cNvCxnSpPr>
                <a:stCxn id="203" idx="2"/>
                <a:endCxn id="167" idx="0"/>
              </p:cNvCxnSpPr>
              <p:nvPr/>
            </p:nvCxnSpPr>
            <p:spPr bwMode="gray">
              <a:xfrm>
                <a:off x="2798198" y="3650887"/>
                <a:ext cx="0" cy="284074"/>
              </a:xfrm>
              <a:prstGeom prst="line">
                <a:avLst/>
              </a:prstGeom>
              <a:noFill/>
              <a:ln w="28575" cap="flat" cmpd="sng" algn="ctr">
                <a:solidFill>
                  <a:srgbClr val="1163AB"/>
                </a:solidFill>
                <a:prstDash val="solid"/>
                <a:miter lim="800000"/>
              </a:ln>
              <a:effectLst/>
            </p:spPr>
          </p:cxnSp>
          <p:cxnSp>
            <p:nvCxnSpPr>
              <p:cNvPr id="181" name="直接连接符 180"/>
              <p:cNvCxnSpPr>
                <a:stCxn id="167" idx="3"/>
                <a:endCxn id="188" idx="1"/>
              </p:cNvCxnSpPr>
              <p:nvPr/>
            </p:nvCxnSpPr>
            <p:spPr bwMode="gray">
              <a:xfrm>
                <a:off x="3053275" y="4141961"/>
                <a:ext cx="795889" cy="0"/>
              </a:xfrm>
              <a:prstGeom prst="line">
                <a:avLst/>
              </a:prstGeom>
              <a:noFill/>
              <a:ln w="19050" cap="flat" cmpd="sng" algn="ctr">
                <a:solidFill>
                  <a:srgbClr val="1163AB"/>
                </a:solidFill>
                <a:prstDash val="solid"/>
                <a:miter lim="800000"/>
              </a:ln>
              <a:effectLst/>
            </p:spPr>
          </p:cxnSp>
          <p:cxnSp>
            <p:nvCxnSpPr>
              <p:cNvPr id="182" name="直接连接符 181"/>
              <p:cNvCxnSpPr>
                <a:stCxn id="195" idx="2"/>
                <a:endCxn id="188" idx="0"/>
              </p:cNvCxnSpPr>
              <p:nvPr/>
            </p:nvCxnSpPr>
            <p:spPr bwMode="gray">
              <a:xfrm>
                <a:off x="4101603" y="3650887"/>
                <a:ext cx="0" cy="284074"/>
              </a:xfrm>
              <a:prstGeom prst="line">
                <a:avLst/>
              </a:prstGeom>
              <a:noFill/>
              <a:ln w="28575" cap="flat" cmpd="sng" algn="ctr">
                <a:solidFill>
                  <a:srgbClr val="1163AB"/>
                </a:solidFill>
                <a:prstDash val="solid"/>
                <a:miter lim="800000"/>
              </a:ln>
              <a:effectLst/>
            </p:spPr>
          </p:cxnSp>
        </p:grpSp>
      </p:grpSp>
      <p:sp>
        <p:nvSpPr>
          <p:cNvPr id="90"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五边形 88"/>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0"/>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燕尾形 123"/>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21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5999" y="1242453"/>
            <a:ext cx="5662053" cy="1522834"/>
          </a:xfrm>
        </p:spPr>
        <p:txBody>
          <a:bodyPr/>
          <a:lstStyle/>
          <a:p>
            <a:pPr marL="0" indent="0">
              <a:buNone/>
            </a:pPr>
            <a:r>
              <a:rPr lang="en-US" sz="1600" dirty="0" smtClean="0">
                <a:sym typeface="Huawei Sans" panose="020C0503030203020204" pitchFamily="34" charset="0"/>
              </a:rPr>
              <a:t>Common and Internal Spanning Tree (CIST)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CIST connects all the switches on a switching network and is calculated using a spanning tree protocol.</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all ISTs and the CST form a CIST.</a:t>
            </a:r>
            <a:endParaRPr lang="en-US" altLang="zh-CN" sz="14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a:t>
            </a:r>
            <a:endParaRPr lang="en-US" altLang="zh-CN" dirty="0">
              <a:sym typeface="Huawei Sans" panose="020C0503030203020204" pitchFamily="34" charset="0"/>
            </a:endParaRPr>
          </a:p>
        </p:txBody>
      </p:sp>
      <p:grpSp>
        <p:nvGrpSpPr>
          <p:cNvPr id="93" name="组合 92"/>
          <p:cNvGrpSpPr/>
          <p:nvPr/>
        </p:nvGrpSpPr>
        <p:grpSpPr bwMode="gray">
          <a:xfrm>
            <a:off x="7091267" y="3879209"/>
            <a:ext cx="2708417" cy="2347846"/>
            <a:chOff x="2757185" y="4029082"/>
            <a:chExt cx="2708417" cy="2347846"/>
          </a:xfrm>
        </p:grpSpPr>
        <p:grpSp>
          <p:nvGrpSpPr>
            <p:cNvPr id="94" name="组合 93"/>
            <p:cNvGrpSpPr/>
            <p:nvPr/>
          </p:nvGrpSpPr>
          <p:grpSpPr bwMode="gray">
            <a:xfrm>
              <a:off x="2757185" y="4029082"/>
              <a:ext cx="2708417" cy="2347846"/>
              <a:chOff x="2757185" y="4029082"/>
              <a:chExt cx="2708417" cy="2347846"/>
            </a:xfrm>
          </p:grpSpPr>
          <p:grpSp>
            <p:nvGrpSpPr>
              <p:cNvPr id="99" name="组合 98"/>
              <p:cNvGrpSpPr/>
              <p:nvPr/>
            </p:nvGrpSpPr>
            <p:grpSpPr bwMode="gray">
              <a:xfrm>
                <a:off x="2757185" y="4029082"/>
                <a:ext cx="2708417" cy="2347846"/>
                <a:chOff x="2757185" y="4029082"/>
                <a:chExt cx="2708417" cy="2347846"/>
              </a:xfrm>
            </p:grpSpPr>
            <p:sp>
              <p:nvSpPr>
                <p:cNvPr id="101" name="椭圆 100"/>
                <p:cNvSpPr/>
                <p:nvPr/>
              </p:nvSpPr>
              <p:spPr bwMode="gray">
                <a:xfrm>
                  <a:off x="2757185" y="4029082"/>
                  <a:ext cx="2708417" cy="2347846"/>
                </a:xfrm>
                <a:prstGeom prst="ellipse">
                  <a:avLst/>
                </a:prstGeom>
                <a:solidFill>
                  <a:schemeClr val="bg1">
                    <a:lumMod val="95000"/>
                  </a:schemeClr>
                </a:solidFill>
                <a:ln w="28575" cap="flat" cmpd="sng" algn="ctr">
                  <a:solidFill>
                    <a:schemeClr val="bg1">
                      <a:lumMod val="75000"/>
                    </a:schemeClr>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3286742" y="451224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椭圆 107"/>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a:off x="433797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3671032"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4339917" y="533014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433991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p:nvPr/>
              </p:nvSpPr>
              <p:spPr bwMode="gray">
                <a:xfrm>
                  <a:off x="472420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p:nvPr/>
              </p:nvSpPr>
              <p:spPr bwMode="gray">
                <a:xfrm>
                  <a:off x="4724207"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连接符 117"/>
                <p:cNvCxnSpPr>
                  <a:stCxn id="106" idx="5"/>
                  <a:endCxn id="108"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119" name="直接连接符 118"/>
                <p:cNvCxnSpPr>
                  <a:stCxn id="106" idx="4"/>
                  <a:endCxn id="107"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120" name="直接连接符 119"/>
                <p:cNvCxnSpPr>
                  <a:stCxn id="109" idx="4"/>
                  <a:endCxn id="108"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121" name="直接连接符 120"/>
                <p:cNvCxnSpPr>
                  <a:stCxn id="108" idx="4"/>
                  <a:endCxn id="113" idx="0"/>
                </p:cNvCxnSpPr>
                <p:nvPr/>
              </p:nvCxnSpPr>
              <p:spPr bwMode="gray">
                <a:xfrm>
                  <a:off x="3761032" y="5054530"/>
                  <a:ext cx="0" cy="273086"/>
                </a:xfrm>
                <a:prstGeom prst="line">
                  <a:avLst/>
                </a:prstGeom>
                <a:noFill/>
                <a:ln w="28575" cap="flat" cmpd="sng" algn="ctr">
                  <a:solidFill>
                    <a:srgbClr val="1163AB"/>
                  </a:solidFill>
                  <a:prstDash val="solid"/>
                  <a:miter lim="800000"/>
                </a:ln>
                <a:effectLst/>
              </p:spPr>
            </p:cxnSp>
            <p:cxnSp>
              <p:nvCxnSpPr>
                <p:cNvPr id="122" name="直接连接符 121"/>
                <p:cNvCxnSpPr>
                  <a:stCxn id="108" idx="6"/>
                  <a:endCxn id="110" idx="2"/>
                </p:cNvCxnSpPr>
                <p:nvPr/>
              </p:nvCxnSpPr>
              <p:spPr bwMode="gray">
                <a:xfrm>
                  <a:off x="3851032" y="4964530"/>
                  <a:ext cx="486941" cy="0"/>
                </a:xfrm>
                <a:prstGeom prst="line">
                  <a:avLst/>
                </a:prstGeom>
                <a:noFill/>
                <a:ln w="28575" cap="flat" cmpd="sng" algn="ctr">
                  <a:solidFill>
                    <a:srgbClr val="1163AB"/>
                  </a:solidFill>
                  <a:prstDash val="solid"/>
                  <a:miter lim="800000"/>
                </a:ln>
                <a:effectLst/>
              </p:spPr>
            </p:cxnSp>
            <p:cxnSp>
              <p:nvCxnSpPr>
                <p:cNvPr id="123" name="直接连接符 122"/>
                <p:cNvCxnSpPr>
                  <a:stCxn id="110" idx="0"/>
                  <a:endCxn id="112"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124" name="直接连接符 123"/>
                <p:cNvCxnSpPr>
                  <a:stCxn id="110" idx="6"/>
                  <a:endCxn id="111"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125" name="直接连接符 124"/>
                <p:cNvCxnSpPr>
                  <a:stCxn id="115" idx="6"/>
                  <a:endCxn id="116"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126" name="直接连接符 125"/>
                <p:cNvCxnSpPr>
                  <a:stCxn id="114" idx="4"/>
                  <a:endCxn id="115"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27" name="直接连接符 126"/>
                <p:cNvCxnSpPr>
                  <a:stCxn id="116" idx="0"/>
                  <a:endCxn id="117"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cxnSp>
              <p:nvCxnSpPr>
                <p:cNvPr id="128" name="直接连接符 127"/>
                <p:cNvCxnSpPr>
                  <a:stCxn id="110" idx="4"/>
                  <a:endCxn id="114" idx="0"/>
                </p:cNvCxnSpPr>
                <p:nvPr/>
              </p:nvCxnSpPr>
              <p:spPr bwMode="gray">
                <a:xfrm>
                  <a:off x="4427973" y="5054530"/>
                  <a:ext cx="1944" cy="275614"/>
                </a:xfrm>
                <a:prstGeom prst="line">
                  <a:avLst/>
                </a:prstGeom>
                <a:noFill/>
                <a:ln w="28575" cap="flat" cmpd="sng" algn="ctr">
                  <a:solidFill>
                    <a:srgbClr val="1163AB"/>
                  </a:solidFill>
                  <a:prstDash val="solid"/>
                  <a:miter lim="800000"/>
                </a:ln>
                <a:effectLst/>
              </p:spPr>
            </p:cxnSp>
          </p:grpSp>
          <p:sp>
            <p:nvSpPr>
              <p:cNvPr id="100" name="圆角矩形 99"/>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圆角矩形 94"/>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97"/>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70149" y="1285004"/>
            <a:ext cx="5571923" cy="5045230"/>
            <a:chOff x="70149" y="1285004"/>
            <a:chExt cx="5571923" cy="5045230"/>
          </a:xfrm>
        </p:grpSpPr>
        <p:sp>
          <p:nvSpPr>
            <p:cNvPr id="89" name="圆角矩形 8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圆角矩形 8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圆角矩形 9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9" name="组合 128"/>
            <p:cNvGrpSpPr/>
            <p:nvPr/>
          </p:nvGrpSpPr>
          <p:grpSpPr bwMode="gray">
            <a:xfrm>
              <a:off x="70149" y="1352781"/>
              <a:ext cx="5571923" cy="4927710"/>
              <a:chOff x="70149" y="1352781"/>
              <a:chExt cx="5571923" cy="4927710"/>
            </a:xfrm>
          </p:grpSpPr>
          <p:grpSp>
            <p:nvGrpSpPr>
              <p:cNvPr id="133" name="组合 132"/>
              <p:cNvGrpSpPr/>
              <p:nvPr/>
            </p:nvGrpSpPr>
            <p:grpSpPr bwMode="gray">
              <a:xfrm>
                <a:off x="1415057" y="2351287"/>
                <a:ext cx="1635580" cy="1299600"/>
                <a:chOff x="1530967" y="1992513"/>
                <a:chExt cx="1635580" cy="1299600"/>
              </a:xfrm>
            </p:grpSpPr>
            <p:cxnSp>
              <p:nvCxnSpPr>
                <p:cNvPr id="167" name="直接连接符 166"/>
                <p:cNvCxnSpPr>
                  <a:stCxn id="170" idx="2"/>
                  <a:endCxn id="171"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68" name="直接连接符 167"/>
                <p:cNvCxnSpPr>
                  <a:stCxn id="171" idx="3"/>
                  <a:endCxn id="172"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69" name="直接连接符 16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70" name="图片 1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71" name="图片 1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72" name="图片 1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73" name="直接连接符 172"/>
                <p:cNvCxnSpPr>
                  <a:stCxn id="174" idx="2"/>
                  <a:endCxn id="172"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74" name="图片 1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34" name="圆角矩形 133"/>
              <p:cNvSpPr/>
              <p:nvPr/>
            </p:nvSpPr>
            <p:spPr bwMode="gray">
              <a:xfrm>
                <a:off x="14975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11719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6" name="图片 1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397" y="3934961"/>
                <a:ext cx="504878" cy="414000"/>
              </a:xfrm>
              <a:prstGeom prst="rect">
                <a:avLst/>
              </a:prstGeom>
            </p:spPr>
          </p:pic>
          <p:sp>
            <p:nvSpPr>
              <p:cNvPr id="137" name="圆角矩形 136"/>
              <p:cNvSpPr/>
              <p:nvPr/>
            </p:nvSpPr>
            <p:spPr bwMode="gray">
              <a:xfrm>
                <a:off x="14975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137"/>
              <p:cNvSpPr/>
              <p:nvPr/>
            </p:nvSpPr>
            <p:spPr bwMode="gray">
              <a:xfrm>
                <a:off x="13007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1" name="组合 140"/>
              <p:cNvGrpSpPr/>
              <p:nvPr/>
            </p:nvGrpSpPr>
            <p:grpSpPr bwMode="gray">
              <a:xfrm>
                <a:off x="3849164" y="2351287"/>
                <a:ext cx="1638218" cy="1299600"/>
                <a:chOff x="1530967" y="1992513"/>
                <a:chExt cx="1638218" cy="1299600"/>
              </a:xfrm>
            </p:grpSpPr>
            <p:cxnSp>
              <p:nvCxnSpPr>
                <p:cNvPr id="161" name="直接连接符 160"/>
                <p:cNvCxnSpPr>
                  <a:endCxn id="166"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62" name="直接连接符 161"/>
                <p:cNvCxnSpPr>
                  <a:stCxn id="164" idx="3"/>
                  <a:endCxn id="16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63" name="直接连接符 162"/>
                <p:cNvCxnSpPr>
                  <a:stCxn id="164"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64" name="图片 1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65" name="图片 1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66" name="图片 1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2" name="圆角矩形 141"/>
              <p:cNvSpPr/>
              <p:nvPr/>
            </p:nvSpPr>
            <p:spPr bwMode="gray">
              <a:xfrm>
                <a:off x="39316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37348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4" name="组合 143"/>
              <p:cNvGrpSpPr/>
              <p:nvPr/>
            </p:nvGrpSpPr>
            <p:grpSpPr bwMode="gray">
              <a:xfrm>
                <a:off x="3849164" y="3934961"/>
                <a:ext cx="1638218" cy="1299600"/>
                <a:chOff x="1530967" y="1992513"/>
                <a:chExt cx="1638218" cy="1299600"/>
              </a:xfrm>
            </p:grpSpPr>
            <p:cxnSp>
              <p:nvCxnSpPr>
                <p:cNvPr id="152" name="直接连接符 151"/>
                <p:cNvCxnSpPr>
                  <a:stCxn id="157" idx="2"/>
                  <a:endCxn id="158"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53" name="直接连接符 152"/>
                <p:cNvCxnSpPr>
                  <a:stCxn id="159" idx="2"/>
                  <a:endCxn id="160"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54" name="直接连接符 153"/>
                <p:cNvCxnSpPr>
                  <a:stCxn id="158" idx="3"/>
                  <a:endCxn id="160"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55" name="直接连接符 154"/>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56" name="直接连接符 155"/>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57" name="图片 1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58" name="图片 1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59" name="图片 1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45" name="圆角矩形 144"/>
              <p:cNvSpPr/>
              <p:nvPr/>
            </p:nvSpPr>
            <p:spPr bwMode="gray">
              <a:xfrm>
                <a:off x="39316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圆角矩形 145"/>
              <p:cNvSpPr/>
              <p:nvPr/>
            </p:nvSpPr>
            <p:spPr bwMode="gray">
              <a:xfrm>
                <a:off x="36060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701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8" name="直接连接符 147"/>
              <p:cNvCxnSpPr>
                <a:stCxn id="172" idx="3"/>
                <a:endCxn id="164" idx="1"/>
              </p:cNvCxnSpPr>
              <p:nvPr/>
            </p:nvCxnSpPr>
            <p:spPr bwMode="gray">
              <a:xfrm>
                <a:off x="3050637" y="3443887"/>
                <a:ext cx="798527" cy="0"/>
              </a:xfrm>
              <a:prstGeom prst="line">
                <a:avLst/>
              </a:prstGeom>
              <a:noFill/>
              <a:ln w="28575" cap="flat" cmpd="sng" algn="ctr">
                <a:solidFill>
                  <a:srgbClr val="1163AB"/>
                </a:solidFill>
                <a:prstDash val="solid"/>
                <a:miter lim="800000"/>
              </a:ln>
              <a:effectLst/>
            </p:spPr>
          </p:cxnSp>
          <p:cxnSp>
            <p:nvCxnSpPr>
              <p:cNvPr id="149" name="直接连接符 148"/>
              <p:cNvCxnSpPr>
                <a:stCxn id="172" idx="2"/>
                <a:endCxn id="136" idx="0"/>
              </p:cNvCxnSpPr>
              <p:nvPr/>
            </p:nvCxnSpPr>
            <p:spPr bwMode="gray">
              <a:xfrm>
                <a:off x="2798198" y="3650887"/>
                <a:ext cx="0" cy="284074"/>
              </a:xfrm>
              <a:prstGeom prst="line">
                <a:avLst/>
              </a:prstGeom>
              <a:noFill/>
              <a:ln w="28575" cap="flat" cmpd="sng" algn="ctr">
                <a:solidFill>
                  <a:srgbClr val="1163AB"/>
                </a:solidFill>
                <a:prstDash val="solid"/>
                <a:miter lim="800000"/>
              </a:ln>
              <a:effectLst/>
            </p:spPr>
          </p:cxnSp>
          <p:cxnSp>
            <p:nvCxnSpPr>
              <p:cNvPr id="150" name="直接连接符 149"/>
              <p:cNvCxnSpPr>
                <a:stCxn id="136" idx="3"/>
                <a:endCxn id="157" idx="1"/>
              </p:cNvCxnSpPr>
              <p:nvPr/>
            </p:nvCxnSpPr>
            <p:spPr bwMode="gray">
              <a:xfrm>
                <a:off x="3053275" y="4141961"/>
                <a:ext cx="795889" cy="0"/>
              </a:xfrm>
              <a:prstGeom prst="line">
                <a:avLst/>
              </a:prstGeom>
              <a:noFill/>
              <a:ln w="19050" cap="flat" cmpd="sng" algn="ctr">
                <a:solidFill>
                  <a:srgbClr val="1163AB"/>
                </a:solidFill>
                <a:prstDash val="solid"/>
                <a:miter lim="800000"/>
              </a:ln>
              <a:effectLst/>
            </p:spPr>
          </p:cxnSp>
          <p:cxnSp>
            <p:nvCxnSpPr>
              <p:cNvPr id="151" name="直接连接符 150"/>
              <p:cNvCxnSpPr>
                <a:stCxn id="164" idx="2"/>
                <a:endCxn id="157" idx="0"/>
              </p:cNvCxnSpPr>
              <p:nvPr/>
            </p:nvCxnSpPr>
            <p:spPr bwMode="gray">
              <a:xfrm>
                <a:off x="4101603" y="3650887"/>
                <a:ext cx="0" cy="284074"/>
              </a:xfrm>
              <a:prstGeom prst="line">
                <a:avLst/>
              </a:prstGeom>
              <a:noFill/>
              <a:ln w="28575" cap="flat" cmpd="sng" algn="ctr">
                <a:solidFill>
                  <a:srgbClr val="1163AB"/>
                </a:solidFill>
                <a:prstDash val="solid"/>
                <a:miter lim="800000"/>
              </a:ln>
              <a:effectLst/>
            </p:spPr>
          </p:cxnSp>
        </p:grpSp>
      </p:grpSp>
      <p:sp>
        <p:nvSpPr>
          <p:cNvPr id="175" name="下箭头 63"/>
          <p:cNvSpPr/>
          <p:nvPr/>
        </p:nvSpPr>
        <p:spPr bwMode="gray">
          <a:xfrm rot="7813426" flipV="1">
            <a:off x="6181125" y="3957558"/>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五边形 91"/>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燕尾形 130"/>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燕尾形 131"/>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0212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000" y="1242453"/>
            <a:ext cx="5662052" cy="2229838"/>
          </a:xfrm>
        </p:spPr>
        <p:txBody>
          <a:bodyPr/>
          <a:lstStyle/>
          <a:p>
            <a:pPr marL="0" indent="0">
              <a:buNone/>
            </a:pPr>
            <a:r>
              <a:rPr lang="en-US" sz="1600" dirty="0" smtClean="0">
                <a:sym typeface="Huawei Sans" panose="020C0503030203020204" pitchFamily="34" charset="0"/>
              </a:rPr>
              <a:t>Single Spanning Tree (SST)</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A switch running a spanning tree protocol belongs to only one spanning tree.</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An MST region has only one switch.</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As shown in the figure, a switch in MST region 3 forms an SST.</a:t>
            </a:r>
            <a:endParaRPr lang="en-US" altLang="zh-CN" sz="14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SST</a:t>
            </a:r>
            <a:endParaRPr lang="en-US" altLang="zh-CN" dirty="0">
              <a:sym typeface="Huawei Sans" panose="020C0503030203020204" pitchFamily="34" charset="0"/>
            </a:endParaRPr>
          </a:p>
        </p:txBody>
      </p:sp>
      <p:grpSp>
        <p:nvGrpSpPr>
          <p:cNvPr id="4" name="组合 3"/>
          <p:cNvGrpSpPr/>
          <p:nvPr/>
        </p:nvGrpSpPr>
        <p:grpSpPr bwMode="gray">
          <a:xfrm>
            <a:off x="70149" y="1285004"/>
            <a:ext cx="5571923" cy="5045230"/>
            <a:chOff x="70149" y="1285004"/>
            <a:chExt cx="5571923" cy="5045230"/>
          </a:xfrm>
        </p:grpSpPr>
        <p:sp>
          <p:nvSpPr>
            <p:cNvPr id="55" name="圆角矩形 54"/>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70149" y="1352781"/>
              <a:ext cx="5571923" cy="4927710"/>
              <a:chOff x="5718649" y="1352781"/>
              <a:chExt cx="5571923" cy="4927710"/>
            </a:xfrm>
          </p:grpSpPr>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28575" cap="flat" cmpd="sng" algn="ctr">
                <a:solidFill>
                  <a:srgbClr val="1163AB"/>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28575" cap="flat" cmpd="sng" algn="ctr">
                <a:solidFill>
                  <a:srgbClr val="1163AB"/>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28575" cap="flat" cmpd="sng" algn="ctr">
                <a:solidFill>
                  <a:srgbClr val="1163AB"/>
                </a:solidFill>
                <a:prstDash val="solid"/>
                <a:miter lim="800000"/>
              </a:ln>
              <a:effectLst/>
            </p:spPr>
          </p:cxnSp>
        </p:grpSp>
      </p:grpSp>
      <p:sp>
        <p:nvSpPr>
          <p:cNvPr id="59" name="五边形 58"/>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039074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6096871" y="1242453"/>
            <a:ext cx="5661181" cy="4680000"/>
          </a:xfrm>
        </p:spPr>
        <p:txBody>
          <a:bodyPr/>
          <a:lstStyle/>
          <a:p>
            <a:r>
              <a:rPr lang="en-US" sz="1400" dirty="0" smtClean="0">
                <a:sym typeface="Huawei Sans" panose="020C0503030203020204" pitchFamily="34" charset="0"/>
              </a:rPr>
              <a:t>CIST root</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The CIST root is the root bridge of the CIST, for example, SW1 in the figure.</a:t>
            </a:r>
            <a:endParaRPr lang="en-US" altLang="zh-CN" sz="1200" dirty="0" smtClean="0">
              <a:sym typeface="Huawei Sans" panose="020C0503030203020204" pitchFamily="34" charset="0"/>
            </a:endParaRPr>
          </a:p>
          <a:p>
            <a:r>
              <a:rPr lang="en-US" sz="1400" dirty="0" smtClean="0">
                <a:sym typeface="Huawei Sans" panose="020C0503030203020204" pitchFamily="34" charset="0"/>
              </a:rPr>
              <a:t>Regional root</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Regional roots are classified into IST and MSTI regional roots.</a:t>
            </a:r>
          </a:p>
          <a:p>
            <a:pPr lvl="1"/>
            <a:r>
              <a:rPr lang="en-US" sz="1200" dirty="0" smtClean="0">
                <a:sym typeface="Huawei Sans" panose="020C0503030203020204" pitchFamily="34" charset="0"/>
              </a:rPr>
              <a:t>The switches that are closest to the CIST root are IST regional roots, for example, SW2, SW3, and SW4 in the figure.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An MSTI regional root is the root of the MSTI.</a:t>
            </a:r>
            <a:endParaRPr lang="en-US" altLang="zh-CN" sz="1200" dirty="0" smtClean="0">
              <a:sym typeface="Huawei Sans" panose="020C0503030203020204" pitchFamily="34" charset="0"/>
            </a:endParaRPr>
          </a:p>
          <a:p>
            <a:r>
              <a:rPr lang="en-US" sz="1400" dirty="0" smtClean="0">
                <a:sym typeface="Huawei Sans" panose="020C0503030203020204" pitchFamily="34" charset="0"/>
              </a:rPr>
              <a:t>Master bridge</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The master bridge is the switch closest to the CIST root in a region, for example, SW1, SW2, SW3, and SW4 in the figure.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If the CIST root is in an MST region, the CIST root is the master bridge of the region.</a:t>
            </a:r>
            <a:endParaRPr lang="en-US" altLang="zh-CN" sz="1200" dirty="0" smtClean="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 Root, Regional Root, and Master Bridge</a:t>
            </a:r>
            <a:endParaRPr lang="en-US" altLang="zh-CN" dirty="0">
              <a:sym typeface="Huawei Sans" panose="020C0503030203020204" pitchFamily="34" charset="0"/>
            </a:endParaRPr>
          </a:p>
        </p:txBody>
      </p:sp>
      <p:grpSp>
        <p:nvGrpSpPr>
          <p:cNvPr id="4" name="组合 3"/>
          <p:cNvGrpSpPr/>
          <p:nvPr/>
        </p:nvGrpSpPr>
        <p:grpSpPr bwMode="gray">
          <a:xfrm>
            <a:off x="68737" y="1285004"/>
            <a:ext cx="5571923" cy="5045230"/>
            <a:chOff x="68737" y="1285004"/>
            <a:chExt cx="5571923" cy="5045230"/>
          </a:xfrm>
        </p:grpSpPr>
        <p:sp>
          <p:nvSpPr>
            <p:cNvPr id="59" name="圆角矩形 58"/>
            <p:cNvSpPr/>
            <p:nvPr/>
          </p:nvSpPr>
          <p:spPr bwMode="gray">
            <a:xfrm>
              <a:off x="1300767" y="3847384"/>
              <a:ext cx="1879610" cy="2482850"/>
            </a:xfrm>
            <a:prstGeom prst="roundRect">
              <a:avLst>
                <a:gd name="adj" fmla="val 573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1300767" y="1285004"/>
              <a:ext cx="1879610" cy="2482850"/>
            </a:xfrm>
            <a:prstGeom prst="roundRect">
              <a:avLst>
                <a:gd name="adj" fmla="val 475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3734874" y="384738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3734874" y="1285004"/>
              <a:ext cx="1879610" cy="2482850"/>
            </a:xfrm>
            <a:prstGeom prst="roundRect">
              <a:avLst>
                <a:gd name="adj" fmla="val 49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68737" y="1352781"/>
              <a:ext cx="5571923" cy="4927710"/>
              <a:chOff x="5718649" y="1352781"/>
              <a:chExt cx="5571923" cy="4927710"/>
            </a:xfrm>
          </p:grpSpPr>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a:ln w="3175">
                  <a:solidFill>
                    <a:srgbClr val="EC7061"/>
                  </a:solidFill>
                </a:ln>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28575" cap="flat" cmpd="sng" algn="ctr">
                <a:solidFill>
                  <a:srgbClr val="1163AB"/>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28575" cap="flat" cmpd="sng" algn="ctr">
                <a:solidFill>
                  <a:srgbClr val="1163AB"/>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163AB"/>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28575" cap="flat" cmpd="sng" algn="ctr">
                <a:solidFill>
                  <a:srgbClr val="1163AB"/>
                </a:solidFill>
                <a:prstDash val="solid"/>
                <a:miter lim="800000"/>
              </a:ln>
              <a:effectLst/>
            </p:spPr>
          </p:cxnSp>
          <p:sp>
            <p:nvSpPr>
              <p:cNvPr id="52" name="圆角矩形 51"/>
              <p:cNvSpPr/>
              <p:nvPr/>
            </p:nvSpPr>
            <p:spPr bwMode="gray">
              <a:xfrm>
                <a:off x="7448432" y="237009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8350177" y="435325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9254584" y="4353251"/>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9253087" y="3001087"/>
                <a:ext cx="635815" cy="25882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3" name="五边形 62"/>
          <p:cNvSpPr/>
          <p:nvPr/>
        </p:nvSpPr>
        <p:spPr bwMode="gray">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6275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Summary</a:t>
            </a:r>
            <a:endParaRPr lang="en-US" altLang="zh-CN" dirty="0">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3877343927"/>
              </p:ext>
            </p:extLst>
          </p:nvPr>
        </p:nvGraphicFramePr>
        <p:xfrm>
          <a:off x="548640" y="1330026"/>
          <a:ext cx="10877760" cy="5013623"/>
        </p:xfrm>
        <a:graphic>
          <a:graphicData uri="http://schemas.openxmlformats.org/drawingml/2006/table">
            <a:tbl>
              <a:tblPr/>
              <a:tblGrid>
                <a:gridCol w="1956530"/>
                <a:gridCol w="8921230"/>
              </a:tblGrid>
              <a:tr h="354187">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86735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 region</a:t>
                      </a:r>
                      <a:endPar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switching network is divided into multiple regions. An MST region can contain one or more switches. The switches in the same MST region must be configured with the same region name, revision level, and VLAN mapping table.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MSTI</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Instance-based spanning tree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mapping table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VLAN-MSTI mappings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14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 spanning tree that connects all MST regions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14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Internal spanning tree with the MSTI ID of 0 in an MST region</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 connects all switching devices on a switching network.</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61043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SST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There is only one switching device in the MST region, and the switching device belongs to only one spanning tree.</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of the CIST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IST regional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 that is closest to the CIST root in an MST region</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MSTI regional root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in the MSTI</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5351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Master bridge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Switching device nearest to the CIST root, including the CIST root and IST regional root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五边形 6"/>
          <p:cNvSpPr/>
          <p:nvPr/>
        </p:nvSpPr>
        <p:spPr bwMode="auto">
          <a:xfrm>
            <a:off x="9092486" y="87825"/>
            <a:ext cx="1160167" cy="252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auto">
          <a:xfrm>
            <a:off x="10181345" y="87825"/>
            <a:ext cx="1030036"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67100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468318" y="2333979"/>
            <a:ext cx="4332302" cy="2946358"/>
          </a:xfrm>
          <a:prstGeom prst="roundRect">
            <a:avLst>
              <a:gd name="adj" fmla="val 205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3395123" y="234463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897129"/>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(1)</a:t>
            </a:r>
            <a:endParaRPr lang="en-US" altLang="zh-CN" dirty="0">
              <a:sym typeface="Huawei Sans" panose="020C0503030203020204" pitchFamily="34" charset="0"/>
            </a:endParaRPr>
          </a:p>
        </p:txBody>
      </p:sp>
      <p:grpSp>
        <p:nvGrpSpPr>
          <p:cNvPr id="4" name="组合 3"/>
          <p:cNvGrpSpPr/>
          <p:nvPr/>
        </p:nvGrpSpPr>
        <p:grpSpPr bwMode="gray">
          <a:xfrm>
            <a:off x="434081" y="2400820"/>
            <a:ext cx="4395346" cy="2501956"/>
            <a:chOff x="6193651" y="2105850"/>
            <a:chExt cx="4395346" cy="2501956"/>
          </a:xfrm>
        </p:grpSpPr>
        <p:cxnSp>
          <p:nvCxnSpPr>
            <p:cNvPr id="5" name="直接连接符 4"/>
            <p:cNvCxnSpPr>
              <a:stCxn id="11" idx="2"/>
            </p:cNvCxnSpPr>
            <p:nvPr/>
          </p:nvCxnSpPr>
          <p:spPr bwMode="gray">
            <a:xfrm>
              <a:off x="9758109" y="4139293"/>
              <a:ext cx="1" cy="46851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6841499"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7021804" y="2634534"/>
              <a:ext cx="2736305" cy="1062940"/>
              <a:chOff x="-1221190" y="1029588"/>
              <a:chExt cx="1550129" cy="613066"/>
            </a:xfrm>
          </p:grpSpPr>
          <p:cxnSp>
            <p:nvCxnSpPr>
              <p:cNvPr id="23" name="Straight Connector 166"/>
              <p:cNvCxnSpPr>
                <a:stCxn id="9" idx="3"/>
                <a:endCxn id="11"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167"/>
              <p:cNvCxnSpPr>
                <a:stCxn id="9" idx="1"/>
                <a:endCxn id="10"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H="1">
              <a:off x="6598743" y="4607806"/>
              <a:ext cx="3676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接入交换机.png"/>
            <p:cNvPicPr>
              <a:picLocks noChangeAspect="1"/>
            </p:cNvPicPr>
            <p:nvPr/>
          </p:nvPicPr>
          <p:blipFill>
            <a:blip r:embed="rId3" cstate="print"/>
            <a:stretch>
              <a:fillRect/>
            </a:stretch>
          </p:blipFill>
          <p:spPr bwMode="gray">
            <a:xfrm>
              <a:off x="8119957" y="2413627"/>
              <a:ext cx="540000" cy="441818"/>
            </a:xfrm>
            <a:prstGeom prst="rect">
              <a:avLst/>
            </a:prstGeom>
          </p:spPr>
        </p:pic>
        <p:pic>
          <p:nvPicPr>
            <p:cNvPr id="10" name="图片 9" descr="接入交换机.png"/>
            <p:cNvPicPr>
              <a:picLocks noChangeAspect="1"/>
            </p:cNvPicPr>
            <p:nvPr/>
          </p:nvPicPr>
          <p:blipFill>
            <a:blip r:embed="rId3" cstate="print"/>
            <a:stretch>
              <a:fillRect/>
            </a:stretch>
          </p:blipFill>
          <p:spPr bwMode="gray">
            <a:xfrm>
              <a:off x="6751805" y="3697475"/>
              <a:ext cx="540000" cy="441818"/>
            </a:xfrm>
            <a:prstGeom prst="rect">
              <a:avLst/>
            </a:prstGeom>
          </p:spPr>
        </p:pic>
        <p:pic>
          <p:nvPicPr>
            <p:cNvPr id="11" name="图片 10" descr="接入交换机.png"/>
            <p:cNvPicPr>
              <a:picLocks noChangeAspect="1"/>
            </p:cNvPicPr>
            <p:nvPr/>
          </p:nvPicPr>
          <p:blipFill>
            <a:blip r:embed="rId3" cstate="print"/>
            <a:stretch>
              <a:fillRect/>
            </a:stretch>
          </p:blipFill>
          <p:spPr bwMode="gray">
            <a:xfrm>
              <a:off x="9488109" y="3697475"/>
              <a:ext cx="540000" cy="441818"/>
            </a:xfrm>
            <a:prstGeom prst="rect">
              <a:avLst/>
            </a:prstGeom>
          </p:spPr>
        </p:pic>
        <p:sp>
          <p:nvSpPr>
            <p:cNvPr id="12" name="文本框 68"/>
            <p:cNvSpPr txBox="1"/>
            <p:nvPr/>
          </p:nvSpPr>
          <p:spPr bwMode="gray">
            <a:xfrm>
              <a:off x="7455873" y="2105850"/>
              <a:ext cx="189667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(master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69"/>
            <p:cNvSpPr txBox="1"/>
            <p:nvPr/>
          </p:nvSpPr>
          <p:spPr bwMode="gray">
            <a:xfrm>
              <a:off x="6193651" y="3760569"/>
              <a:ext cx="562975"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70"/>
            <p:cNvSpPr txBox="1"/>
            <p:nvPr/>
          </p:nvSpPr>
          <p:spPr bwMode="gray">
            <a:xfrm>
              <a:off x="10024419" y="3764643"/>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a:spLocks noChangeAspect="1"/>
            </p:cNvSpPr>
            <p:nvPr/>
          </p:nvSpPr>
          <p:spPr bwMode="gray">
            <a:xfrm>
              <a:off x="8003584"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a:spLocks noChangeAspect="1"/>
            </p:cNvSpPr>
            <p:nvPr/>
          </p:nvSpPr>
          <p:spPr bwMode="gray">
            <a:xfrm>
              <a:off x="8559448"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bwMode="gray">
            <a:xfrm>
              <a:off x="6925782" y="358914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bwMode="gray">
            <a:xfrm>
              <a:off x="9624390" y="35882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a:spLocks noChangeAspect="1"/>
            </p:cNvSpPr>
            <p:nvPr/>
          </p:nvSpPr>
          <p:spPr bwMode="gray">
            <a:xfrm>
              <a:off x="9644559" y="401514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a:spLocks noChangeAspect="1"/>
            </p:cNvSpPr>
            <p:nvPr/>
          </p:nvSpPr>
          <p:spPr bwMode="gray">
            <a:xfrm>
              <a:off x="6746849" y="40151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a:off x="7149142" y="4139293"/>
              <a:ext cx="0" cy="46851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椭圆 21"/>
            <p:cNvSpPr>
              <a:spLocks noChangeAspect="1"/>
            </p:cNvSpPr>
            <p:nvPr/>
          </p:nvSpPr>
          <p:spPr bwMode="gray">
            <a:xfrm>
              <a:off x="7039444" y="401274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25" name="表格 24"/>
          <p:cNvGraphicFramePr>
            <a:graphicFrameLocks noGrp="1"/>
          </p:cNvGraphicFramePr>
          <p:nvPr>
            <p:extLst>
              <p:ext uri="{D42A27DB-BD31-4B8C-83A1-F6EECF244321}">
                <p14:modId xmlns:p14="http://schemas.microsoft.com/office/powerpoint/2010/main" val="538992592"/>
              </p:ext>
            </p:extLst>
          </p:nvPr>
        </p:nvGraphicFramePr>
        <p:xfrm>
          <a:off x="4908529" y="2347509"/>
          <a:ext cx="6703120" cy="3418746"/>
        </p:xfrm>
        <a:graphic>
          <a:graphicData uri="http://schemas.openxmlformats.org/drawingml/2006/table">
            <a:tbl>
              <a:tblPr/>
              <a:tblGrid>
                <a:gridCol w="1324846"/>
                <a:gridCol w="5378274"/>
              </a:tblGrid>
              <a:tr h="333714">
                <a:tc>
                  <a:txBody>
                    <a:bodyPr/>
                    <a:lstStyle/>
                    <a:p>
                      <a:pPr algn="l"/>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772201">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4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root port sends data to a root bridge and is the port closest to the root bridge.</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318473">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designated port on a switch forwards BPDUs to a downstream switch.</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997179">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Alternate ports provide an alternate path to the root bridge. This path is different from the path through the root port.</a:t>
                      </a:r>
                    </a:p>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alternate port is blocked from sending BPDUs after a BPDU sent by another bridge is received.</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997179">
                <a:tc>
                  <a:txBody>
                    <a:bodyPr/>
                    <a:lstStyle/>
                    <a:p>
                      <a:pPr algn="l"/>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 ports provide a backup path to a segment already connected by a designated port.</a:t>
                      </a:r>
                    </a:p>
                    <a:p>
                      <a:pPr marL="0" algn="l" defTabSz="914034" rtl="0" eaLnBrk="1" latinLnBrk="0" hangingPunct="1">
                        <a:lnSpc>
                          <a:spcPct val="114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 ports are blocked from sending BPDUs after a BPDU sent by itself is received.</a:t>
                      </a:r>
                      <a:endParaRPr lang="en-US"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26" name="组合 25"/>
          <p:cNvGrpSpPr/>
          <p:nvPr/>
        </p:nvGrpSpPr>
        <p:grpSpPr bwMode="gray">
          <a:xfrm>
            <a:off x="564624" y="5905500"/>
            <a:ext cx="6285810" cy="307777"/>
            <a:chOff x="2880882" y="5348768"/>
            <a:chExt cx="6285810" cy="307777"/>
          </a:xfrm>
        </p:grpSpPr>
        <p:sp>
          <p:nvSpPr>
            <p:cNvPr id="27" name="椭圆 26"/>
            <p:cNvSpPr>
              <a:spLocks noChangeAspect="1"/>
            </p:cNvSpPr>
            <p:nvPr/>
          </p:nvSpPr>
          <p:spPr bwMode="gray">
            <a:xfrm>
              <a:off x="2880882"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4"/>
            <p:cNvSpPr txBox="1"/>
            <p:nvPr/>
          </p:nvSpPr>
          <p:spPr bwMode="gray">
            <a:xfrm>
              <a:off x="3089200" y="5348768"/>
              <a:ext cx="1099819"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4117865"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6"/>
            <p:cNvSpPr txBox="1"/>
            <p:nvPr/>
          </p:nvSpPr>
          <p:spPr bwMode="gray">
            <a:xfrm>
              <a:off x="4326184" y="5348768"/>
              <a:ext cx="1583050"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gray">
            <a:xfrm>
              <a:off x="5861468" y="538641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28"/>
            <p:cNvSpPr txBox="1"/>
            <p:nvPr/>
          </p:nvSpPr>
          <p:spPr bwMode="gray">
            <a:xfrm>
              <a:off x="6069786" y="5348768"/>
              <a:ext cx="144272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7486136" y="538641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0"/>
            <p:cNvSpPr txBox="1"/>
            <p:nvPr/>
          </p:nvSpPr>
          <p:spPr bwMode="gray">
            <a:xfrm>
              <a:off x="7694454" y="5348768"/>
              <a:ext cx="1472238"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五边形 42"/>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84260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a:off x="527448" y="2346673"/>
            <a:ext cx="4273172" cy="2173810"/>
          </a:xfrm>
          <a:prstGeom prst="roundRect">
            <a:avLst>
              <a:gd name="adj" fmla="val 358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008945"/>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(2)</a:t>
            </a:r>
            <a:endParaRPr lang="en-US" altLang="zh-CN" dirty="0">
              <a:sym typeface="Huawei Sans" panose="020C0503030203020204" pitchFamily="34"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785256634"/>
              </p:ext>
            </p:extLst>
          </p:nvPr>
        </p:nvGraphicFramePr>
        <p:xfrm>
          <a:off x="4908529" y="2347509"/>
          <a:ext cx="6703120" cy="2465065"/>
        </p:xfrm>
        <a:graphic>
          <a:graphicData uri="http://schemas.openxmlformats.org/drawingml/2006/table">
            <a:tbl>
              <a:tblPr/>
              <a:tblGrid>
                <a:gridCol w="1324846"/>
                <a:gridCol w="5378274"/>
              </a:tblGrid>
              <a:tr h="336545">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1539567">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Master port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master port is on the shortest path connecting MST regions to the CIST root.</a:t>
                      </a:r>
                    </a:p>
                    <a:p>
                      <a:pPr marL="182563" indent="-174625" algn="l" defTabSz="914034" rtl="0" eaLnBrk="1" latinLnBrk="0" hangingPunct="1">
                        <a:lnSpc>
                          <a:spcPct val="114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BPDUs of an MST region are sent to the CIST root through the master port.</a:t>
                      </a:r>
                    </a:p>
                    <a:p>
                      <a:pPr marL="182563" indent="-174625" algn="l" defTabSz="914034" rtl="0" eaLnBrk="1" latinLnBrk="0" hangingPunct="1">
                        <a:lnSpc>
                          <a:spcPct val="114000"/>
                        </a:lnSpc>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 ports are special regional edge ports, functioning as root ports on ISTs or CISTs and master ports in instances.</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563076">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Regional edge port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regional edge port is located at the edge of an MST region and connects to another MST region or an SST.</a:t>
                      </a:r>
                      <a:endParaRPr 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55" name="Straight Connector 166"/>
          <p:cNvCxnSpPr>
            <a:stCxn id="41" idx="3"/>
            <a:endCxn id="43" idx="0"/>
          </p:cNvCxnSpPr>
          <p:nvPr/>
        </p:nvCxnSpPr>
        <p:spPr bwMode="gray">
          <a:xfrm>
            <a:off x="2934623" y="2816778"/>
            <a:ext cx="1098152" cy="10629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a:stCxn id="41" idx="1"/>
            <a:endCxn id="42" idx="0"/>
          </p:cNvCxnSpPr>
          <p:nvPr/>
        </p:nvCxnSpPr>
        <p:spPr bwMode="gray">
          <a:xfrm flipH="1">
            <a:off x="1296470" y="2816778"/>
            <a:ext cx="1098152" cy="106294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3" idx="1"/>
            <a:endCxn id="42" idx="3"/>
          </p:cNvCxnSpPr>
          <p:nvPr/>
        </p:nvCxnSpPr>
        <p:spPr bwMode="gray">
          <a:xfrm flipH="1">
            <a:off x="1566471" y="4100628"/>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descr="接入交换机.png"/>
          <p:cNvPicPr>
            <a:picLocks noChangeAspect="1"/>
          </p:cNvPicPr>
          <p:nvPr/>
        </p:nvPicPr>
        <p:blipFill>
          <a:blip r:embed="rId3" cstate="print"/>
          <a:stretch>
            <a:fillRect/>
          </a:stretch>
        </p:blipFill>
        <p:spPr bwMode="gray">
          <a:xfrm>
            <a:off x="2394623" y="2595871"/>
            <a:ext cx="540000" cy="441818"/>
          </a:xfrm>
          <a:prstGeom prst="rect">
            <a:avLst/>
          </a:prstGeom>
        </p:spPr>
      </p:pic>
      <p:pic>
        <p:nvPicPr>
          <p:cNvPr id="42" name="图片 41" descr="接入交换机.png"/>
          <p:cNvPicPr>
            <a:picLocks noChangeAspect="1"/>
          </p:cNvPicPr>
          <p:nvPr/>
        </p:nvPicPr>
        <p:blipFill>
          <a:blip r:embed="rId3" cstate="print"/>
          <a:stretch>
            <a:fillRect/>
          </a:stretch>
        </p:blipFill>
        <p:spPr bwMode="gray">
          <a:xfrm>
            <a:off x="1026471" y="3879719"/>
            <a:ext cx="540000" cy="441818"/>
          </a:xfrm>
          <a:prstGeom prst="rect">
            <a:avLst/>
          </a:prstGeom>
        </p:spPr>
      </p:pic>
      <p:pic>
        <p:nvPicPr>
          <p:cNvPr id="43" name="图片 42" descr="接入交换机.png"/>
          <p:cNvPicPr>
            <a:picLocks noChangeAspect="1"/>
          </p:cNvPicPr>
          <p:nvPr/>
        </p:nvPicPr>
        <p:blipFill>
          <a:blip r:embed="rId3" cstate="print"/>
          <a:stretch>
            <a:fillRect/>
          </a:stretch>
        </p:blipFill>
        <p:spPr bwMode="gray">
          <a:xfrm>
            <a:off x="3762775" y="3879719"/>
            <a:ext cx="540000" cy="441818"/>
          </a:xfrm>
          <a:prstGeom prst="rect">
            <a:avLst/>
          </a:prstGeom>
        </p:spPr>
      </p:pic>
      <p:sp>
        <p:nvSpPr>
          <p:cNvPr id="44" name="文本框 68"/>
          <p:cNvSpPr txBox="1"/>
          <p:nvPr/>
        </p:nvSpPr>
        <p:spPr bwMode="gray">
          <a:xfrm>
            <a:off x="2385752" y="2312183"/>
            <a:ext cx="55656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69"/>
          <p:cNvSpPr txBox="1"/>
          <p:nvPr/>
        </p:nvSpPr>
        <p:spPr bwMode="gray">
          <a:xfrm>
            <a:off x="359683" y="3161442"/>
            <a:ext cx="1133093"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p>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master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bridge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70"/>
          <p:cNvSpPr txBox="1"/>
          <p:nvPr/>
        </p:nvSpPr>
        <p:spPr bwMode="gray">
          <a:xfrm>
            <a:off x="4025708" y="3599375"/>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3379378" y="235732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527448" y="4661678"/>
            <a:ext cx="1980000" cy="8958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bwMode="gray">
          <a:xfrm>
            <a:off x="1026471" y="5256769"/>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descr="接入交换机.png"/>
          <p:cNvPicPr>
            <a:picLocks noChangeAspect="1"/>
          </p:cNvPicPr>
          <p:nvPr/>
        </p:nvPicPr>
        <p:blipFill>
          <a:blip r:embed="rId3" cstate="print"/>
          <a:stretch>
            <a:fillRect/>
          </a:stretch>
        </p:blipFill>
        <p:spPr bwMode="gray">
          <a:xfrm>
            <a:off x="1026470" y="4786697"/>
            <a:ext cx="540000" cy="441818"/>
          </a:xfrm>
          <a:prstGeom prst="rect">
            <a:avLst/>
          </a:prstGeom>
        </p:spPr>
      </p:pic>
      <p:cxnSp>
        <p:nvCxnSpPr>
          <p:cNvPr id="76" name="直接连接符 75"/>
          <p:cNvCxnSpPr>
            <a:stCxn id="75" idx="0"/>
            <a:endCxn id="42" idx="2"/>
          </p:cNvCxnSpPr>
          <p:nvPr/>
        </p:nvCxnSpPr>
        <p:spPr bwMode="gray">
          <a:xfrm flipV="1">
            <a:off x="1296470" y="4321537"/>
            <a:ext cx="1" cy="465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椭圆 78"/>
          <p:cNvSpPr>
            <a:spLocks noChangeAspect="1"/>
          </p:cNvSpPr>
          <p:nvPr/>
        </p:nvSpPr>
        <p:spPr bwMode="gray">
          <a:xfrm>
            <a:off x="1189148" y="4242361"/>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69"/>
          <p:cNvSpPr txBox="1"/>
          <p:nvPr/>
        </p:nvSpPr>
        <p:spPr bwMode="gray">
          <a:xfrm>
            <a:off x="392000" y="4750685"/>
            <a:ext cx="786872"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SW4</a:t>
            </a:r>
          </a:p>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(CIST root)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2820620" y="4661678"/>
            <a:ext cx="1980000" cy="8958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2785920" y="5256769"/>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descr="接入交换机.png"/>
          <p:cNvPicPr>
            <a:picLocks noChangeAspect="1"/>
          </p:cNvPicPr>
          <p:nvPr/>
        </p:nvPicPr>
        <p:blipFill>
          <a:blip r:embed="rId3" cstate="print"/>
          <a:stretch>
            <a:fillRect/>
          </a:stretch>
        </p:blipFill>
        <p:spPr bwMode="gray">
          <a:xfrm>
            <a:off x="3767997" y="4786697"/>
            <a:ext cx="540000" cy="441818"/>
          </a:xfrm>
          <a:prstGeom prst="rect">
            <a:avLst/>
          </a:prstGeom>
        </p:spPr>
      </p:pic>
      <p:cxnSp>
        <p:nvCxnSpPr>
          <p:cNvPr id="33" name="直接连接符 32"/>
          <p:cNvCxnSpPr>
            <a:stCxn id="32" idx="0"/>
          </p:cNvCxnSpPr>
          <p:nvPr/>
        </p:nvCxnSpPr>
        <p:spPr bwMode="gray">
          <a:xfrm flipV="1">
            <a:off x="4037997" y="4321537"/>
            <a:ext cx="1" cy="465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bwMode="gray">
          <a:xfrm>
            <a:off x="3930675" y="4242361"/>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69"/>
          <p:cNvSpPr txBox="1"/>
          <p:nvPr/>
        </p:nvSpPr>
        <p:spPr bwMode="gray">
          <a:xfrm>
            <a:off x="3273783" y="4853717"/>
            <a:ext cx="55335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564624" y="5981700"/>
            <a:ext cx="4025662" cy="307777"/>
            <a:chOff x="2880882" y="5348768"/>
            <a:chExt cx="4025662" cy="307777"/>
          </a:xfrm>
        </p:grpSpPr>
        <p:sp>
          <p:nvSpPr>
            <p:cNvPr id="54" name="椭圆 53"/>
            <p:cNvSpPr>
              <a:spLocks noChangeAspect="1"/>
            </p:cNvSpPr>
            <p:nvPr/>
          </p:nvSpPr>
          <p:spPr bwMode="gray">
            <a:xfrm>
              <a:off x="2880882" y="5386416"/>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24"/>
            <p:cNvSpPr txBox="1"/>
            <p:nvPr/>
          </p:nvSpPr>
          <p:spPr bwMode="gray">
            <a:xfrm>
              <a:off x="3063800" y="5348768"/>
              <a:ext cx="1244565"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F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Master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4308365" y="5386416"/>
              <a:ext cx="232480" cy="23248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26"/>
            <p:cNvSpPr txBox="1"/>
            <p:nvPr/>
          </p:nvSpPr>
          <p:spPr bwMode="gray">
            <a:xfrm>
              <a:off x="4491283" y="5348768"/>
              <a:ext cx="2415261"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F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Regional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E</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dge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五边形 36"/>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9142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1031295" y="4957156"/>
            <a:ext cx="11160705" cy="831600"/>
          </a:xfrm>
        </p:spPr>
        <p:txBody>
          <a:bodyPr/>
          <a:lstStyle/>
          <a:p>
            <a:r>
              <a:rPr lang="en-US" dirty="0" smtClean="0">
                <a:sym typeface="Huawei Sans" panose="020C0503030203020204" pitchFamily="34" charset="0"/>
              </a:rPr>
              <a:t>MSTP Implementation and Configuration</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2563255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937457"/>
          </a:xfrm>
        </p:spPr>
        <p:txBody>
          <a:bodyPr/>
          <a:lstStyle/>
          <a:p>
            <a:pPr marL="0" indent="0">
              <a:buNone/>
            </a:pPr>
            <a:r>
              <a:rPr lang="en-US" sz="1800" dirty="0" smtClean="0">
                <a:sym typeface="Huawei Sans" panose="020C0503030203020204" pitchFamily="34" charset="0"/>
              </a:rPr>
              <a:t>MSTP defines the following port roles:</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Root port, designated port, alternate port, backup port, master port, regional edge port, and edge port.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Port Roles (3)</a:t>
            </a:r>
            <a:endParaRPr lang="en-US" altLang="zh-CN" dirty="0">
              <a:sym typeface="Huawei Sans" panose="020C0503030203020204" pitchFamily="34"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2205416410"/>
              </p:ext>
            </p:extLst>
          </p:nvPr>
        </p:nvGraphicFramePr>
        <p:xfrm>
          <a:off x="4908529" y="2347509"/>
          <a:ext cx="6703120" cy="1156335"/>
        </p:xfrm>
        <a:graphic>
          <a:graphicData uri="http://schemas.openxmlformats.org/drawingml/2006/table">
            <a:tbl>
              <a:tblPr/>
              <a:tblGrid>
                <a:gridCol w="1324846"/>
                <a:gridCol w="5378274"/>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edge port is located at the edge of an MST region and does not connect to any switching device.</a:t>
                      </a:r>
                      <a:endParaRPr lang="en-US" altLang="zh-CN" sz="1400"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034" rtl="0" eaLnBrk="1" latinLnBrk="0" hangingPunct="1">
                        <a:lnSpc>
                          <a:spcPct val="114000"/>
                        </a:lnSpc>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Generally, edge ports are directly connected to terminals.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6" name="圆角矩形 105"/>
          <p:cNvSpPr/>
          <p:nvPr/>
        </p:nvSpPr>
        <p:spPr bwMode="gray">
          <a:xfrm>
            <a:off x="468318" y="2333979"/>
            <a:ext cx="4332302" cy="2353929"/>
          </a:xfrm>
          <a:prstGeom prst="roundRect">
            <a:avLst>
              <a:gd name="adj" fmla="val 358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3422337" y="234463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Group 165"/>
          <p:cNvGrpSpPr/>
          <p:nvPr/>
        </p:nvGrpSpPr>
        <p:grpSpPr bwMode="gray">
          <a:xfrm rot="10800000">
            <a:off x="1262234" y="2929507"/>
            <a:ext cx="2736305" cy="1062939"/>
            <a:chOff x="-1221190" y="1029588"/>
            <a:chExt cx="1550129" cy="613066"/>
          </a:xfrm>
        </p:grpSpPr>
        <p:cxnSp>
          <p:nvCxnSpPr>
            <p:cNvPr id="127" name="Straight Connector 166"/>
            <p:cNvCxnSpPr>
              <a:stCxn id="113" idx="3"/>
              <a:endCxn id="115"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a:stCxn id="113" idx="1"/>
              <a:endCxn id="114"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12" name="直接连接符 111"/>
          <p:cNvCxnSpPr>
            <a:stCxn id="115" idx="1"/>
            <a:endCxn id="114" idx="3"/>
          </p:cNvCxnSpPr>
          <p:nvPr/>
        </p:nvCxnSpPr>
        <p:spPr bwMode="gray">
          <a:xfrm flipH="1">
            <a:off x="1532235" y="4213354"/>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112" descr="接入交换机.png"/>
          <p:cNvPicPr>
            <a:picLocks noChangeAspect="1"/>
          </p:cNvPicPr>
          <p:nvPr/>
        </p:nvPicPr>
        <p:blipFill>
          <a:blip r:embed="rId3" cstate="print"/>
          <a:stretch>
            <a:fillRect/>
          </a:stretch>
        </p:blipFill>
        <p:spPr bwMode="gray">
          <a:xfrm>
            <a:off x="2360387" y="2708597"/>
            <a:ext cx="540000" cy="441818"/>
          </a:xfrm>
          <a:prstGeom prst="rect">
            <a:avLst/>
          </a:prstGeom>
        </p:spPr>
      </p:pic>
      <p:pic>
        <p:nvPicPr>
          <p:cNvPr id="114" name="图片 113" descr="接入交换机.png"/>
          <p:cNvPicPr>
            <a:picLocks noChangeAspect="1"/>
          </p:cNvPicPr>
          <p:nvPr/>
        </p:nvPicPr>
        <p:blipFill>
          <a:blip r:embed="rId3" cstate="print"/>
          <a:stretch>
            <a:fillRect/>
          </a:stretch>
        </p:blipFill>
        <p:spPr bwMode="gray">
          <a:xfrm>
            <a:off x="992235" y="3992445"/>
            <a:ext cx="540000" cy="441818"/>
          </a:xfrm>
          <a:prstGeom prst="rect">
            <a:avLst/>
          </a:prstGeom>
        </p:spPr>
      </p:pic>
      <p:pic>
        <p:nvPicPr>
          <p:cNvPr id="115" name="图片 114" descr="接入交换机.png"/>
          <p:cNvPicPr>
            <a:picLocks noChangeAspect="1"/>
          </p:cNvPicPr>
          <p:nvPr/>
        </p:nvPicPr>
        <p:blipFill>
          <a:blip r:embed="rId3" cstate="print"/>
          <a:stretch>
            <a:fillRect/>
          </a:stretch>
        </p:blipFill>
        <p:spPr bwMode="gray">
          <a:xfrm>
            <a:off x="3728539" y="3992445"/>
            <a:ext cx="540000" cy="441818"/>
          </a:xfrm>
          <a:prstGeom prst="rect">
            <a:avLst/>
          </a:prstGeom>
        </p:spPr>
      </p:pic>
      <p:sp>
        <p:nvSpPr>
          <p:cNvPr id="116" name="文本框 68"/>
          <p:cNvSpPr txBox="1"/>
          <p:nvPr/>
        </p:nvSpPr>
        <p:spPr bwMode="gray">
          <a:xfrm>
            <a:off x="1696303" y="2400820"/>
            <a:ext cx="189667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(master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69"/>
          <p:cNvSpPr txBox="1"/>
          <p:nvPr/>
        </p:nvSpPr>
        <p:spPr bwMode="gray">
          <a:xfrm>
            <a:off x="434081" y="4055539"/>
            <a:ext cx="562975"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70"/>
          <p:cNvSpPr txBox="1"/>
          <p:nvPr/>
        </p:nvSpPr>
        <p:spPr bwMode="gray">
          <a:xfrm>
            <a:off x="4264849" y="4059613"/>
            <a:ext cx="56457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9" name="图片 128" descr="PC.png"/>
          <p:cNvPicPr>
            <a:picLocks noChangeAspect="1"/>
          </p:cNvPicPr>
          <p:nvPr/>
        </p:nvPicPr>
        <p:blipFill>
          <a:blip r:embed="rId4" cstate="print"/>
          <a:stretch>
            <a:fillRect/>
          </a:stretch>
        </p:blipFill>
        <p:spPr bwMode="gray">
          <a:xfrm>
            <a:off x="3710257" y="4889485"/>
            <a:ext cx="576563" cy="442800"/>
          </a:xfrm>
          <a:prstGeom prst="rect">
            <a:avLst/>
          </a:prstGeom>
        </p:spPr>
      </p:pic>
      <p:cxnSp>
        <p:nvCxnSpPr>
          <p:cNvPr id="130" name="直接连接符 129"/>
          <p:cNvCxnSpPr>
            <a:stCxn id="129" idx="0"/>
            <a:endCxn id="115" idx="2"/>
          </p:cNvCxnSpPr>
          <p:nvPr/>
        </p:nvCxnSpPr>
        <p:spPr bwMode="gray">
          <a:xfrm flipV="1">
            <a:off x="3998539" y="4434263"/>
            <a:ext cx="0" cy="455222"/>
          </a:xfrm>
          <a:prstGeom prst="line">
            <a:avLst/>
          </a:prstGeom>
          <a:noFill/>
          <a:ln w="19050" cap="flat" cmpd="sng" algn="ctr">
            <a:solidFill>
              <a:srgbClr val="151515"/>
            </a:solidFill>
            <a:prstDash val="solid"/>
            <a:miter lim="800000"/>
          </a:ln>
          <a:effectLst/>
        </p:spPr>
      </p:cxnSp>
      <p:sp>
        <p:nvSpPr>
          <p:cNvPr id="131" name="椭圆 130"/>
          <p:cNvSpPr>
            <a:spLocks noChangeAspect="1"/>
          </p:cNvSpPr>
          <p:nvPr/>
        </p:nvSpPr>
        <p:spPr bwMode="gray">
          <a:xfrm>
            <a:off x="3882299" y="4332135"/>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70"/>
          <p:cNvSpPr txBox="1"/>
          <p:nvPr/>
        </p:nvSpPr>
        <p:spPr bwMode="gray">
          <a:xfrm>
            <a:off x="3786473" y="5288448"/>
            <a:ext cx="39626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bwMode="gray">
          <a:xfrm>
            <a:off x="555925" y="5979926"/>
            <a:ext cx="1650245" cy="307777"/>
            <a:chOff x="5861468" y="5348768"/>
            <a:chExt cx="1650245" cy="307777"/>
          </a:xfrm>
        </p:grpSpPr>
        <p:sp>
          <p:nvSpPr>
            <p:cNvPr id="134" name="椭圆 133"/>
            <p:cNvSpPr>
              <a:spLocks noChangeAspect="1"/>
            </p:cNvSpPr>
            <p:nvPr/>
          </p:nvSpPr>
          <p:spPr bwMode="gray">
            <a:xfrm>
              <a:off x="5861468" y="538641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25"/>
            <p:cNvSpPr txBox="1"/>
            <p:nvPr/>
          </p:nvSpPr>
          <p:spPr bwMode="gray">
            <a:xfrm>
              <a:off x="6073414" y="5348768"/>
              <a:ext cx="1438299" cy="307777"/>
            </a:xfrm>
            <a:prstGeom prst="rect">
              <a:avLst/>
            </a:prstGeom>
            <a:noFill/>
          </p:spPr>
          <p:txBody>
            <a:bodyPr wrap="square" rtlCol="0">
              <a:spAutoFit/>
            </a:bodyPr>
            <a:lstStyle>
              <a:defPPr>
                <a:defRPr lang="en-US"/>
              </a:defPPr>
              <a:lvl1pPr fontAlgn="auto">
                <a:spcBef>
                  <a:spcPts val="0"/>
                </a:spcBef>
                <a:spcAft>
                  <a:spcPts val="0"/>
                </a:spcAft>
                <a:defRPr sz="1400" b="1">
                  <a:solidFill>
                    <a:srgbClr val="00B050"/>
                  </a:solidFill>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五边形 26"/>
          <p:cNvSpPr/>
          <p:nvPr/>
        </p:nvSpPr>
        <p:spPr bwMode="gray">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73809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340000"/>
          </a:xfrm>
        </p:spPr>
        <p:txBody>
          <a:bodyPr/>
          <a:lstStyle/>
          <a:p>
            <a:pPr marL="0" indent="0">
              <a:buNone/>
            </a:pPr>
            <a:r>
              <a:rPr lang="en-US" sz="1800" dirty="0" smtClean="0">
                <a:sym typeface="Huawei Sans" panose="020C0503030203020204" pitchFamily="34" charset="0"/>
              </a:rPr>
              <a:t>MSTP port states are the same as those used in RSTP.</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Forwarding: A port in this state can send and receive BPDUs. It can also forward user traffic and learns MAC addresses.</a:t>
            </a:r>
          </a:p>
          <a:p>
            <a:pPr lvl="1"/>
            <a:r>
              <a:rPr lang="en-US" sz="1600" dirty="0" smtClean="0">
                <a:sym typeface="Huawei Sans" panose="020C0503030203020204" pitchFamily="34" charset="0"/>
              </a:rPr>
              <a:t>Learning: A port in this state can send and receive BPDUs. It learns MAC addresses but cannot forward user traffic. </a:t>
            </a:r>
            <a:endParaRPr lang="en-US" altLang="zh-CN" sz="1600" dirty="0" smtClean="0">
              <a:sym typeface="Huawei Sans" panose="020C0503030203020204" pitchFamily="34" charset="0"/>
            </a:endParaRPr>
          </a:p>
          <a:p>
            <a:pPr lvl="1"/>
            <a:r>
              <a:rPr lang="en-US" sz="1600" dirty="0" smtClean="0">
                <a:sym typeface="Huawei Sans" panose="020C0503030203020204" pitchFamily="34" charset="0"/>
              </a:rPr>
              <a:t>Discarding: A port in this state only receives BPDUs. It does not forward user traffic or learn MAC addresses.</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MSTP Port States</a:t>
            </a:r>
            <a:endParaRPr lang="en-US" altLang="zh-CN" dirty="0">
              <a:sym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2074068920"/>
              </p:ext>
            </p:extLst>
          </p:nvPr>
        </p:nvGraphicFramePr>
        <p:xfrm>
          <a:off x="1202543" y="3724122"/>
          <a:ext cx="9880038" cy="1584960"/>
        </p:xfrm>
        <a:graphic>
          <a:graphicData uri="http://schemas.openxmlformats.org/drawingml/2006/table">
            <a:tbl>
              <a:tblPr/>
              <a:tblGrid>
                <a:gridCol w="2320140"/>
                <a:gridCol w="7559898"/>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 State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and regional edge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and regional edge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designated port, master port, regional edge port, alternate port, and backup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五边形 7"/>
          <p:cNvSpPr/>
          <p:nvPr/>
        </p:nvSpPr>
        <p:spPr bwMode="auto">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auto">
          <a:xfrm>
            <a:off x="10181345" y="87825"/>
            <a:ext cx="1030036"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11140074" y="87825"/>
            <a:ext cx="9626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67950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8" y="1242453"/>
            <a:ext cx="5644122" cy="2972406"/>
          </a:xfrm>
        </p:spPr>
        <p:txBody>
          <a:bodyPr/>
          <a:lstStyle/>
          <a:p>
            <a:r>
              <a:rPr lang="en-US" sz="1800" dirty="0" smtClean="0">
                <a:sym typeface="Huawei Sans" panose="020C0503030203020204" pitchFamily="34" charset="0"/>
              </a:rPr>
              <a:t>MSTP calculates spanning trees based on Multiple Spanning Tree Bridge Protocol Data Units (MST BPDUs). </a:t>
            </a:r>
            <a:endParaRPr lang="en-US" altLang="zh-CN" sz="1800" dirty="0" smtClean="0">
              <a:sym typeface="Huawei Sans" panose="020C0503030203020204" pitchFamily="34" charset="0"/>
            </a:endParaRPr>
          </a:p>
          <a:p>
            <a:r>
              <a:rPr lang="en-US" sz="1800" dirty="0" smtClean="0">
                <a:sym typeface="Huawei Sans" panose="020C0503030203020204" pitchFamily="34" charset="0"/>
              </a:rPr>
              <a:t>Switches on an MSTP network transmit MST BPDUs to calculate spanning tree topologies, maintain network topologies, and communicate topology changes.</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MST BPDUs</a:t>
            </a:r>
            <a:endParaRPr lang="en-US" altLang="zh-CN" dirty="0">
              <a:sym typeface="Huawei Sans" panose="020C0503030203020204" pitchFamily="34" charset="0"/>
            </a:endParaRPr>
          </a:p>
        </p:txBody>
      </p:sp>
      <p:grpSp>
        <p:nvGrpSpPr>
          <p:cNvPr id="7" name="组合 6"/>
          <p:cNvGrpSpPr/>
          <p:nvPr/>
        </p:nvGrpSpPr>
        <p:grpSpPr>
          <a:xfrm>
            <a:off x="6791395" y="1873862"/>
            <a:ext cx="2880000" cy="4282494"/>
            <a:chOff x="3925927" y="2099256"/>
            <a:chExt cx="2880000" cy="4282494"/>
          </a:xfrm>
        </p:grpSpPr>
        <p:sp>
          <p:nvSpPr>
            <p:cNvPr id="70" name="任意多边形 69"/>
            <p:cNvSpPr/>
            <p:nvPr/>
          </p:nvSpPr>
          <p:spPr>
            <a:xfrm>
              <a:off x="3925927" y="209925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a:xfrm>
              <a:off x="3925927" y="2324651"/>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Version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a:xfrm>
              <a:off x="3925927" y="2550045"/>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BPDU Type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a:xfrm>
              <a:off x="3925927" y="2775440"/>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Flags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a:off x="3925927" y="3000834"/>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Root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a:xfrm>
              <a:off x="3925927" y="3226229"/>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External Path Cost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a:xfrm>
              <a:off x="3925927" y="3451623"/>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Regional Root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a:xfrm>
              <a:off x="3925927" y="3677017"/>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Port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a:xfrm>
              <a:off x="3925927" y="3902412"/>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Age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96"/>
            <p:cNvSpPr/>
            <p:nvPr/>
          </p:nvSpPr>
          <p:spPr>
            <a:xfrm>
              <a:off x="3925927" y="412780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Max Age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任意多边形 99"/>
            <p:cNvSpPr/>
            <p:nvPr/>
          </p:nvSpPr>
          <p:spPr>
            <a:xfrm>
              <a:off x="3925927" y="4353201"/>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 Time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任意多边形 102"/>
            <p:cNvSpPr/>
            <p:nvPr/>
          </p:nvSpPr>
          <p:spPr>
            <a:xfrm>
              <a:off x="3925927" y="4578595"/>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 Delay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任意多边形 105"/>
            <p:cNvSpPr/>
            <p:nvPr/>
          </p:nvSpPr>
          <p:spPr>
            <a:xfrm>
              <a:off x="3925927" y="4803989"/>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 1 Length=0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108"/>
            <p:cNvSpPr/>
            <p:nvPr/>
          </p:nvSpPr>
          <p:spPr>
            <a:xfrm>
              <a:off x="3925927" y="5029384"/>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 3 Length</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任意多边形 111"/>
            <p:cNvSpPr/>
            <p:nvPr/>
          </p:nvSpPr>
          <p:spPr>
            <a:xfrm>
              <a:off x="3925927" y="5254778"/>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Configuration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114"/>
            <p:cNvSpPr/>
            <p:nvPr/>
          </p:nvSpPr>
          <p:spPr>
            <a:xfrm>
              <a:off x="3925927" y="5480173"/>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Internal Root Path Cost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a:xfrm>
              <a:off x="3925927" y="5705567"/>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Bridge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任意多边形 120"/>
            <p:cNvSpPr/>
            <p:nvPr/>
          </p:nvSpPr>
          <p:spPr>
            <a:xfrm>
              <a:off x="3925927" y="5930962"/>
              <a:ext cx="28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 Remaining Hops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a:xfrm>
              <a:off x="3925927" y="6156356"/>
              <a:ext cx="28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Configuration Messages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占位符 2"/>
          <p:cNvSpPr txBox="1">
            <a:spLocks/>
          </p:cNvSpPr>
          <p:nvPr/>
        </p:nvSpPr>
        <p:spPr bwMode="auto">
          <a:xfrm>
            <a:off x="6397276" y="1233488"/>
            <a:ext cx="3970220" cy="49228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Format of an MST BPDU</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右大括号 7"/>
          <p:cNvSpPr/>
          <p:nvPr/>
        </p:nvSpPr>
        <p:spPr>
          <a:xfrm>
            <a:off x="9762186" y="1873862"/>
            <a:ext cx="154546" cy="293012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70"/>
          <p:cNvSpPr txBox="1"/>
          <p:nvPr/>
        </p:nvSpPr>
        <p:spPr>
          <a:xfrm>
            <a:off x="9987389" y="2988415"/>
            <a:ext cx="1464412"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First 36 bytes</a:t>
            </a:r>
          </a:p>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Same as those of RST BPDUs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右大括号 29"/>
          <p:cNvSpPr/>
          <p:nvPr/>
        </p:nvSpPr>
        <p:spPr>
          <a:xfrm>
            <a:off x="9762186" y="4803989"/>
            <a:ext cx="154546" cy="135236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70"/>
          <p:cNvSpPr txBox="1"/>
          <p:nvPr/>
        </p:nvSpPr>
        <p:spPr>
          <a:xfrm>
            <a:off x="9987389" y="5040764"/>
            <a:ext cx="1477111" cy="95410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Starting from 37th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MSTP-specific fields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2" name="表格 31"/>
          <p:cNvGraphicFramePr>
            <a:graphicFrameLocks noGrp="1"/>
          </p:cNvGraphicFramePr>
          <p:nvPr>
            <p:extLst>
              <p:ext uri="{D42A27DB-BD31-4B8C-83A1-F6EECF244321}">
                <p14:modId xmlns:p14="http://schemas.microsoft.com/office/powerpoint/2010/main" val="49278573"/>
              </p:ext>
            </p:extLst>
          </p:nvPr>
        </p:nvGraphicFramePr>
        <p:xfrm>
          <a:off x="865790" y="4214859"/>
          <a:ext cx="4968954" cy="1676400"/>
        </p:xfrm>
        <a:graphic>
          <a:graphicData uri="http://schemas.openxmlformats.org/drawingml/2006/table">
            <a:tbl>
              <a:tblPr/>
              <a:tblGrid>
                <a:gridCol w="1399899"/>
                <a:gridCol w="1188712"/>
                <a:gridCol w="2380343"/>
              </a:tblGrid>
              <a:tr h="290880">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Version</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0x00</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Configuration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0x80</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TCN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altLang="zh-CN" sz="1600" dirty="0">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MST BPDU</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35" name="任意多边形 34"/>
          <p:cNvSpPr/>
          <p:nvPr/>
        </p:nvSpPr>
        <p:spPr>
          <a:xfrm>
            <a:off x="8919980" y="2099257"/>
            <a:ext cx="1080000" cy="225395"/>
          </a:xfrm>
          <a:custGeom>
            <a:avLst/>
            <a:gdLst>
              <a:gd name="connsiteX0" fmla="*/ 0 w 3530941"/>
              <a:gd name="connsiteY0" fmla="*/ 0 h 225395"/>
              <a:gd name="connsiteX1" fmla="*/ 3530941 w 3530941"/>
              <a:gd name="connsiteY1" fmla="*/ 0 h 225395"/>
              <a:gd name="connsiteX2" fmla="*/ 3530941 w 3530941"/>
              <a:gd name="connsiteY2" fmla="*/ 225395 h 225395"/>
              <a:gd name="connsiteX3" fmla="*/ 0 w 3530941"/>
              <a:gd name="connsiteY3" fmla="*/ 225395 h 225395"/>
            </a:gdLst>
            <a:ahLst/>
            <a:cxnLst>
              <a:cxn ang="0">
                <a:pos x="connsiteX0" y="connsiteY0"/>
              </a:cxn>
              <a:cxn ang="0">
                <a:pos x="connsiteX1" y="connsiteY1"/>
              </a:cxn>
              <a:cxn ang="0">
                <a:pos x="connsiteX2" y="connsiteY2"/>
              </a:cxn>
              <a:cxn ang="0">
                <a:pos x="connsiteX3" y="connsiteY3"/>
              </a:cxn>
            </a:cxnLst>
            <a:rect l="l" t="t" r="r" b="b"/>
            <a:pathLst>
              <a:path w="3530941" h="225395">
                <a:moveTo>
                  <a:pt x="0" y="0"/>
                </a:moveTo>
                <a:lnTo>
                  <a:pt x="3530941" y="0"/>
                </a:lnTo>
                <a:lnTo>
                  <a:pt x="3530941" y="225395"/>
                </a:lnTo>
                <a:lnTo>
                  <a:pt x="0" y="225395"/>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a:xfrm>
            <a:off x="8919980" y="2324651"/>
            <a:ext cx="1080000" cy="225394"/>
          </a:xfrm>
          <a:custGeom>
            <a:avLst/>
            <a:gdLst>
              <a:gd name="connsiteX0" fmla="*/ 0 w 3530941"/>
              <a:gd name="connsiteY0" fmla="*/ 0 h 225394"/>
              <a:gd name="connsiteX1" fmla="*/ 3530941 w 3530941"/>
              <a:gd name="connsiteY1" fmla="*/ 0 h 225394"/>
              <a:gd name="connsiteX2" fmla="*/ 3530941 w 3530941"/>
              <a:gd name="connsiteY2" fmla="*/ 225394 h 225394"/>
              <a:gd name="connsiteX3" fmla="*/ 0 w 3530941"/>
              <a:gd name="connsiteY3" fmla="*/ 225394 h 225394"/>
            </a:gdLst>
            <a:ahLst/>
            <a:cxnLst>
              <a:cxn ang="0">
                <a:pos x="connsiteX0" y="connsiteY0"/>
              </a:cxn>
              <a:cxn ang="0">
                <a:pos x="connsiteX1" y="connsiteY1"/>
              </a:cxn>
              <a:cxn ang="0">
                <a:pos x="connsiteX2" y="connsiteY2"/>
              </a:cxn>
              <a:cxn ang="0">
                <a:pos x="connsiteX3" y="connsiteY3"/>
              </a:cxn>
            </a:cxnLst>
            <a:rect l="l" t="t" r="r" b="b"/>
            <a:pathLst>
              <a:path w="3530941" h="225394">
                <a:moveTo>
                  <a:pt x="0" y="0"/>
                </a:moveTo>
                <a:lnTo>
                  <a:pt x="3530941" y="0"/>
                </a:lnTo>
                <a:lnTo>
                  <a:pt x="3530941" y="225394"/>
                </a:lnTo>
                <a:lnTo>
                  <a:pt x="0" y="225394"/>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9092486" y="87825"/>
            <a:ext cx="116016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Network Hierarchy</a:t>
            </a: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10181345" y="87825"/>
            <a:ext cx="1030036"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800" dirty="0" smtClean="0">
                <a:latin typeface="Huawei Sans" panose="020C0503030203020204" pitchFamily="34" charset="0"/>
                <a:ea typeface="方正兰亭黑简体" panose="02000000000000000000" pitchFamily="2" charset="-122"/>
                <a:sym typeface="Huawei Sans" panose="020C0503030203020204" pitchFamily="34" charset="0"/>
              </a:rPr>
              <a:t>MSTP Ports</a:t>
            </a:r>
            <a:endParaRPr lang="en-US" altLang="zh-CN" sz="8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1140074" y="87825"/>
            <a:ext cx="962688" cy="252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MST BPDUs</a:t>
            </a:r>
            <a:endParaRPr lang="en-US" altLang="zh-CN" sz="8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782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animBg="1"/>
      <p:bldP spid="29" grpId="0"/>
      <p:bldP spid="30" grpId="0" animBg="1"/>
      <p:bldP spid="31"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0703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b="1" smtClean="0">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02456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2"/>
            <a:ext cx="11306175" cy="5139297"/>
          </a:xfrm>
        </p:spPr>
        <p:txBody>
          <a:bodyPr/>
          <a:lstStyle/>
          <a:p>
            <a:r>
              <a:rPr lang="en-US" sz="1800" dirty="0" smtClean="0">
                <a:sym typeface="Huawei Sans" panose="020C0503030203020204" pitchFamily="34" charset="0"/>
              </a:rPr>
              <a:t>MSTP topology calculation:</a:t>
            </a:r>
            <a:endParaRPr lang="en-US" altLang="zh-CN" sz="1800" dirty="0" smtClean="0">
              <a:sym typeface="Huawei Sans" panose="020C0503030203020204" pitchFamily="34" charset="0"/>
            </a:endParaRPr>
          </a:p>
          <a:p>
            <a:pPr lvl="1"/>
            <a:r>
              <a:rPr lang="en-US" sz="1600" dirty="0" smtClean="0">
                <a:sym typeface="Huawei Sans" panose="020C0503030203020204" pitchFamily="34" charset="0"/>
              </a:rPr>
              <a:t>MSTP can divide the entire Layer 2 network into multiple MST regions. </a:t>
            </a:r>
            <a:r>
              <a:rPr lang="en-US" altLang="zh-CN" sz="1600" dirty="0" smtClean="0">
                <a:sym typeface="Huawei Sans" panose="020C0503030203020204" pitchFamily="34" charset="0"/>
              </a:rPr>
              <a:t>The CST is calculated between regions, and the IST is generated in each region. The CST and ISTs constitute the CIST of the entire switching device network.</a:t>
            </a:r>
          </a:p>
          <a:p>
            <a:pPr lvl="1"/>
            <a:r>
              <a:rPr lang="en-US" altLang="zh-CN" sz="1600" dirty="0" smtClean="0">
                <a:sym typeface="Huawei Sans" panose="020C0503030203020204" pitchFamily="34" charset="0"/>
              </a:rPr>
              <a:t>Multiple spanning trees can be generated based on MSTIs in a region. Each spanning tree is called an MSTI.</a:t>
            </a:r>
          </a:p>
          <a:p>
            <a:r>
              <a:rPr lang="en-US" sz="1800" dirty="0" smtClean="0">
                <a:sym typeface="Huawei Sans" panose="020C0503030203020204" pitchFamily="34" charset="0"/>
              </a:rPr>
              <a:t>Both the CIST and MSTIs are calculated based on vectors, carried in MST BPDUs. Devices exchange MST BPDUs to calculate </a:t>
            </a:r>
            <a:r>
              <a:rPr lang="en-US" altLang="zh-CN" sz="1800" dirty="0" smtClean="0">
                <a:sym typeface="Huawei Sans" panose="020C0503030203020204" pitchFamily="34" charset="0"/>
              </a:rPr>
              <a:t>the CIST and MSTIs</a:t>
            </a:r>
            <a:r>
              <a:rPr lang="en-US" sz="1800" dirty="0" smtClean="0">
                <a:sym typeface="Huawei Sans" panose="020C0503030203020204" pitchFamily="34" charset="0"/>
              </a:rPr>
              <a:t>.</a:t>
            </a:r>
          </a:p>
          <a:p>
            <a:pPr lvl="1"/>
            <a:r>
              <a:rPr lang="en-US" sz="1600" dirty="0" smtClean="0">
                <a:sym typeface="Huawei Sans" panose="020C0503030203020204" pitchFamily="34" charset="0"/>
              </a:rPr>
              <a:t>Vectors used in CIST calculation:</a:t>
            </a:r>
          </a:p>
          <a:p>
            <a:pPr lvl="2"/>
            <a:r>
              <a:rPr lang="en-US" sz="1400" dirty="0" smtClean="0">
                <a:sym typeface="Huawei Sans" panose="020C0503030203020204" pitchFamily="34" charset="0"/>
              </a:rPr>
              <a:t>{Root ID, external root path cost, regional root ID, internal root path cost, designated switch ID, designated port ID, receiving port ID }</a:t>
            </a:r>
          </a:p>
          <a:p>
            <a:pPr lvl="1"/>
            <a:r>
              <a:rPr lang="en-US" sz="1600" dirty="0" smtClean="0">
                <a:sym typeface="Huawei Sans" panose="020C0503030203020204" pitchFamily="34" charset="0"/>
              </a:rPr>
              <a:t>Vectors used in MSTI calculation:</a:t>
            </a:r>
          </a:p>
          <a:p>
            <a:pPr lvl="2"/>
            <a:r>
              <a:rPr lang="en-US" sz="1400" dirty="0" smtClean="0">
                <a:sym typeface="Huawei Sans" panose="020C0503030203020204" pitchFamily="34" charset="0"/>
              </a:rPr>
              <a:t>{Regional root ID, internal root path cost, designated switch ID, designated port ID, receiving port ID}</a:t>
            </a:r>
          </a:p>
          <a:p>
            <a:pPr lvl="1"/>
            <a:r>
              <a:rPr lang="en-US" sz="1600" dirty="0" smtClean="0">
                <a:sym typeface="Huawei Sans" panose="020C0503030203020204" pitchFamily="34" charset="0"/>
              </a:rPr>
              <a:t>The preceding vectors are listed in descending order of priority from left to right.</a:t>
            </a:r>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MSTP Topology Calculation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269132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598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8" y="1242453"/>
            <a:ext cx="5636348" cy="2469428"/>
          </a:xfrm>
        </p:spPr>
        <p:txBody>
          <a:bodyPr/>
          <a:lstStyle/>
          <a:p>
            <a:r>
              <a:rPr lang="en-US" sz="1600" smtClean="0">
                <a:sym typeface="Huawei Sans" panose="020C0503030203020204" pitchFamily="34" charset="0"/>
              </a:rPr>
              <a:t>After comparing the vectors, the switch with the highest priority on the entire network is selected as the CIST root.</a:t>
            </a:r>
          </a:p>
          <a:p>
            <a:r>
              <a:rPr lang="en-US" sz="1600" smtClean="0">
                <a:sym typeface="Huawei Sans" panose="020C0503030203020204" pitchFamily="34" charset="0"/>
              </a:rPr>
              <a:t>MSTP calculates an IST for each MST region, treats each MST region as a single device, and calculates a CST to interconnect MST regions. The CST and ISTs form a CIST for the entire network.</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CIST Calculation</a:t>
            </a:r>
            <a:endParaRPr lang="en-US" altLang="zh-CN" dirty="0">
              <a:sym typeface="Huawei Sans" panose="020C0503030203020204" pitchFamily="34" charset="0"/>
            </a:endParaRPr>
          </a:p>
        </p:txBody>
      </p:sp>
      <p:sp>
        <p:nvSpPr>
          <p:cNvPr id="5" name="圆角矩形 4"/>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a:off x="7063557" y="2351287"/>
            <a:ext cx="1635580" cy="1299600"/>
            <a:chOff x="1530967" y="1992513"/>
            <a:chExt cx="1635580" cy="1299600"/>
          </a:xfrm>
        </p:grpSpPr>
        <p:cxnSp>
          <p:nvCxnSpPr>
            <p:cNvPr id="8" name="直接连接符 7"/>
            <p:cNvCxnSpPr>
              <a:stCxn id="11" idx="2"/>
              <a:endCxn id="1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 name="直接连接符 8"/>
            <p:cNvCxnSpPr>
              <a:stCxn id="12" idx="3"/>
              <a:endCxn id="13"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14" name="直接连接符 13"/>
            <p:cNvCxnSpPr>
              <a:stCxn id="15" idx="2"/>
              <a:endCxn id="13"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22" name="圆角矩形 21"/>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p:cNvGrpSpPr/>
          <p:nvPr/>
        </p:nvGrpSpPr>
        <p:grpSpPr bwMode="gray">
          <a:xfrm>
            <a:off x="9497664" y="2351287"/>
            <a:ext cx="1638218" cy="1299600"/>
            <a:chOff x="1530967" y="1992513"/>
            <a:chExt cx="1638218" cy="1299600"/>
          </a:xfrm>
        </p:grpSpPr>
        <p:cxnSp>
          <p:nvCxnSpPr>
            <p:cNvPr id="27" name="直接连接符 26"/>
            <p:cNvCxnSpPr>
              <a:endCxn id="32"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28" name="直接连接符 27"/>
            <p:cNvCxnSpPr>
              <a:stCxn id="30" idx="3"/>
              <a:endCxn id="32"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29" name="直接连接符 28"/>
            <p:cNvCxnSpPr>
              <a:stCxn id="30"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33" name="圆角矩形 32"/>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9497664" y="3934961"/>
            <a:ext cx="1638218" cy="1299600"/>
            <a:chOff x="1530967" y="1992513"/>
            <a:chExt cx="1638218" cy="1299600"/>
          </a:xfrm>
        </p:grpSpPr>
        <p:cxnSp>
          <p:nvCxnSpPr>
            <p:cNvPr id="36" name="直接连接符 35"/>
            <p:cNvCxnSpPr>
              <a:stCxn id="41" idx="2"/>
              <a:endCxn id="42"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37" name="直接连接符 36"/>
            <p:cNvCxnSpPr>
              <a:stCxn id="43" idx="2"/>
              <a:endCxn id="44"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38" name="直接连接符 37"/>
            <p:cNvCxnSpPr>
              <a:stCxn id="42" idx="3"/>
              <a:endCxn id="4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39" name="直接连接符 38"/>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40" name="直接连接符 39"/>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45" name="圆角矩形 44"/>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57313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stCxn id="13" idx="3"/>
            <a:endCxn id="30" idx="1"/>
          </p:cNvCxnSpPr>
          <p:nvPr/>
        </p:nvCxnSpPr>
        <p:spPr bwMode="gray">
          <a:xfrm>
            <a:off x="8699137" y="3443887"/>
            <a:ext cx="798527" cy="0"/>
          </a:xfrm>
          <a:prstGeom prst="line">
            <a:avLst/>
          </a:prstGeom>
          <a:noFill/>
          <a:ln w="19050" cap="flat" cmpd="sng" algn="ctr">
            <a:solidFill>
              <a:srgbClr val="151515"/>
            </a:solidFill>
            <a:prstDash val="solid"/>
            <a:miter lim="800000"/>
          </a:ln>
          <a:effectLst/>
        </p:spPr>
      </p:cxnSp>
      <p:cxnSp>
        <p:nvCxnSpPr>
          <p:cNvPr id="49" name="直接连接符 48"/>
          <p:cNvCxnSpPr>
            <a:stCxn id="13" idx="2"/>
            <a:endCxn id="21" idx="0"/>
          </p:cNvCxnSpPr>
          <p:nvPr/>
        </p:nvCxnSpPr>
        <p:spPr bwMode="gray">
          <a:xfrm>
            <a:off x="8446698" y="3650887"/>
            <a:ext cx="0" cy="284074"/>
          </a:xfrm>
          <a:prstGeom prst="line">
            <a:avLst/>
          </a:prstGeom>
          <a:noFill/>
          <a:ln w="19050" cap="flat" cmpd="sng" algn="ctr">
            <a:solidFill>
              <a:srgbClr val="151515"/>
            </a:solidFill>
            <a:prstDash val="solid"/>
            <a:miter lim="800000"/>
          </a:ln>
          <a:effectLst/>
        </p:spPr>
      </p:cxnSp>
      <p:cxnSp>
        <p:nvCxnSpPr>
          <p:cNvPr id="50" name="直接连接符 49"/>
          <p:cNvCxnSpPr>
            <a:stCxn id="21" idx="3"/>
            <a:endCxn id="41"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51" name="直接连接符 50"/>
          <p:cNvCxnSpPr>
            <a:stCxn id="30" idx="2"/>
            <a:endCxn id="41" idx="0"/>
          </p:cNvCxnSpPr>
          <p:nvPr/>
        </p:nvCxnSpPr>
        <p:spPr bwMode="gray">
          <a:xfrm>
            <a:off x="9750103" y="3650887"/>
            <a:ext cx="0" cy="284074"/>
          </a:xfrm>
          <a:prstGeom prst="line">
            <a:avLst/>
          </a:prstGeom>
          <a:noFill/>
          <a:ln w="19050" cap="flat" cmpd="sng" algn="ctr">
            <a:solidFill>
              <a:srgbClr val="151515"/>
            </a:solidFill>
            <a:prstDash val="solid"/>
            <a:miter lim="800000"/>
          </a:ln>
          <a:effectLst/>
        </p:spPr>
      </p:cxnSp>
      <p:pic>
        <p:nvPicPr>
          <p:cNvPr id="52" name="图片 51"/>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invGray">
          <a:xfrm>
            <a:off x="7063557" y="2346034"/>
            <a:ext cx="511284" cy="419253"/>
          </a:xfrm>
          <a:prstGeom prst="rect">
            <a:avLst/>
          </a:prstGeom>
        </p:spPr>
      </p:pic>
      <p:pic>
        <p:nvPicPr>
          <p:cNvPr id="53" name="图片 52"/>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91190" y="3226384"/>
            <a:ext cx="531211" cy="435593"/>
          </a:xfrm>
          <a:prstGeom prst="rect">
            <a:avLst/>
          </a:prstGeom>
        </p:spPr>
      </p:pic>
      <p:pic>
        <p:nvPicPr>
          <p:cNvPr id="54" name="图片 53"/>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91190" y="3921637"/>
            <a:ext cx="531211" cy="435593"/>
          </a:xfrm>
          <a:prstGeom prst="rect">
            <a:avLst/>
          </a:prstGeom>
        </p:spPr>
      </p:pic>
      <p:pic>
        <p:nvPicPr>
          <p:cNvPr id="55" name="图片 54"/>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177050" y="3921637"/>
            <a:ext cx="531211" cy="435593"/>
          </a:xfrm>
          <a:prstGeom prst="rect">
            <a:avLst/>
          </a:prstGeom>
        </p:spPr>
      </p:pic>
      <p:sp>
        <p:nvSpPr>
          <p:cNvPr id="108" name="下箭头 63"/>
          <p:cNvSpPr/>
          <p:nvPr/>
        </p:nvSpPr>
        <p:spPr bwMode="gray">
          <a:xfrm rot="15138617" flipV="1">
            <a:off x="5171278" y="4039599"/>
            <a:ext cx="743323" cy="56783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bg1">
                  <a:lumMod val="95000"/>
                </a:schemeClr>
              </a:gs>
              <a:gs pos="100000">
                <a:schemeClr val="bg1">
                  <a:alpha val="0"/>
                </a:schemeClr>
              </a:gs>
            </a:gsLst>
            <a:lin ang="16200000" scaled="1"/>
            <a:tileRect/>
          </a:gradFill>
          <a:ln w="19050">
            <a:gradFill flip="none" rotWithShape="1">
              <a:gsLst>
                <a:gs pos="100000">
                  <a:schemeClr val="bg1">
                    <a:lumMod val="100000"/>
                    <a:alpha val="0"/>
                  </a:schemeClr>
                </a:gs>
                <a:gs pos="31000">
                  <a:schemeClr val="bg1">
                    <a:lumMod val="8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a:xfrm>
            <a:off x="2757185" y="4029082"/>
            <a:ext cx="2708417" cy="2347846"/>
            <a:chOff x="2757185" y="4029082"/>
            <a:chExt cx="2708417" cy="2347846"/>
          </a:xfrm>
        </p:grpSpPr>
        <p:sp>
          <p:nvSpPr>
            <p:cNvPr id="106" name="椭圆 105"/>
            <p:cNvSpPr/>
            <p:nvPr/>
          </p:nvSpPr>
          <p:spPr bwMode="gray">
            <a:xfrm>
              <a:off x="2757185" y="4029082"/>
              <a:ext cx="2708417" cy="2347846"/>
            </a:xfrm>
            <a:prstGeom prst="ellipse">
              <a:avLst/>
            </a:prstGeom>
            <a:solidFill>
              <a:schemeClr val="bg1">
                <a:lumMod val="95000"/>
              </a:schemeClr>
            </a:solidFill>
            <a:ln w="28575"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4159899"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4159899"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3129161" y="5281732"/>
              <a:ext cx="873023" cy="72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3129161" y="4382190"/>
              <a:ext cx="873023" cy="71954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black">
            <a:xfrm>
              <a:off x="3286742" y="4512242"/>
              <a:ext cx="180000" cy="180000"/>
            </a:xfrm>
            <a:prstGeom prst="ellipse">
              <a:avLst/>
            </a:prstGeom>
            <a:solidFill>
              <a:srgbClr val="EC706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328674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3671032"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p:nvPr/>
          </p:nvSpPr>
          <p:spPr bwMode="gray">
            <a:xfrm>
              <a:off x="3671032"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p:nvPr/>
          </p:nvSpPr>
          <p:spPr bwMode="gray">
            <a:xfrm>
              <a:off x="4337973" y="4874530"/>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4722263" y="487453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a:off x="4530118" y="4509714"/>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p:nvPr/>
          </p:nvSpPr>
          <p:spPr bwMode="gray">
            <a:xfrm>
              <a:off x="3671032" y="5327616"/>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a:off x="4339917" y="5330144"/>
              <a:ext cx="180000" cy="180000"/>
            </a:xfrm>
            <a:prstGeom prst="ellipse">
              <a:avLst/>
            </a:prstGeom>
            <a:solidFill>
              <a:srgbClr val="FFD17D"/>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a:off x="433991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p:nvPr/>
          </p:nvSpPr>
          <p:spPr bwMode="gray">
            <a:xfrm>
              <a:off x="4724207" y="5692432"/>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p:nvPr/>
          </p:nvSpPr>
          <p:spPr bwMode="gray">
            <a:xfrm>
              <a:off x="4724207" y="532761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56" idx="5"/>
              <a:endCxn id="58" idx="1"/>
            </p:cNvCxnSpPr>
            <p:nvPr/>
          </p:nvCxnSpPr>
          <p:spPr bwMode="gray">
            <a:xfrm>
              <a:off x="3440382" y="4665882"/>
              <a:ext cx="257010" cy="235008"/>
            </a:xfrm>
            <a:prstGeom prst="line">
              <a:avLst/>
            </a:prstGeom>
            <a:noFill/>
            <a:ln w="19050" cap="flat" cmpd="sng" algn="ctr">
              <a:solidFill>
                <a:srgbClr val="151515"/>
              </a:solidFill>
              <a:prstDash val="solid"/>
              <a:miter lim="800000"/>
            </a:ln>
            <a:effectLst/>
          </p:spPr>
        </p:cxnSp>
        <p:cxnSp>
          <p:nvCxnSpPr>
            <p:cNvPr id="73" name="直接连接符 72"/>
            <p:cNvCxnSpPr>
              <a:stCxn id="56" idx="4"/>
              <a:endCxn id="57" idx="0"/>
            </p:cNvCxnSpPr>
            <p:nvPr/>
          </p:nvCxnSpPr>
          <p:spPr bwMode="gray">
            <a:xfrm>
              <a:off x="3376742" y="4692242"/>
              <a:ext cx="0" cy="182288"/>
            </a:xfrm>
            <a:prstGeom prst="line">
              <a:avLst/>
            </a:prstGeom>
            <a:noFill/>
            <a:ln w="19050" cap="flat" cmpd="sng" algn="ctr">
              <a:solidFill>
                <a:srgbClr val="151515"/>
              </a:solidFill>
              <a:prstDash val="solid"/>
              <a:miter lim="800000"/>
            </a:ln>
            <a:effectLst/>
          </p:spPr>
        </p:cxnSp>
        <p:cxnSp>
          <p:nvCxnSpPr>
            <p:cNvPr id="76" name="直接连接符 75"/>
            <p:cNvCxnSpPr>
              <a:stCxn id="59" idx="4"/>
              <a:endCxn id="58" idx="0"/>
            </p:cNvCxnSpPr>
            <p:nvPr/>
          </p:nvCxnSpPr>
          <p:spPr bwMode="gray">
            <a:xfrm>
              <a:off x="3761032" y="4689714"/>
              <a:ext cx="0" cy="184816"/>
            </a:xfrm>
            <a:prstGeom prst="line">
              <a:avLst/>
            </a:prstGeom>
            <a:noFill/>
            <a:ln w="19050" cap="flat" cmpd="sng" algn="ctr">
              <a:solidFill>
                <a:srgbClr val="151515"/>
              </a:solidFill>
              <a:prstDash val="solid"/>
              <a:miter lim="800000"/>
            </a:ln>
            <a:effectLst/>
          </p:spPr>
        </p:cxnSp>
        <p:cxnSp>
          <p:nvCxnSpPr>
            <p:cNvPr id="79" name="直接连接符 78"/>
            <p:cNvCxnSpPr>
              <a:stCxn id="58" idx="4"/>
              <a:endCxn id="64" idx="0"/>
            </p:cNvCxnSpPr>
            <p:nvPr/>
          </p:nvCxnSpPr>
          <p:spPr bwMode="gray">
            <a:xfrm>
              <a:off x="3761032" y="5054530"/>
              <a:ext cx="0" cy="273086"/>
            </a:xfrm>
            <a:prstGeom prst="line">
              <a:avLst/>
            </a:prstGeom>
            <a:noFill/>
            <a:ln w="19050" cap="flat" cmpd="sng" algn="ctr">
              <a:solidFill>
                <a:srgbClr val="151515"/>
              </a:solidFill>
              <a:prstDash val="solid"/>
              <a:miter lim="800000"/>
            </a:ln>
            <a:effectLst/>
          </p:spPr>
        </p:cxnSp>
        <p:cxnSp>
          <p:nvCxnSpPr>
            <p:cNvPr id="85" name="直接连接符 84"/>
            <p:cNvCxnSpPr>
              <a:stCxn id="58" idx="6"/>
              <a:endCxn id="60" idx="2"/>
            </p:cNvCxnSpPr>
            <p:nvPr/>
          </p:nvCxnSpPr>
          <p:spPr bwMode="gray">
            <a:xfrm>
              <a:off x="3851032" y="4964530"/>
              <a:ext cx="486941" cy="0"/>
            </a:xfrm>
            <a:prstGeom prst="line">
              <a:avLst/>
            </a:prstGeom>
            <a:noFill/>
            <a:ln w="19050" cap="flat" cmpd="sng" algn="ctr">
              <a:solidFill>
                <a:srgbClr val="151515"/>
              </a:solidFill>
              <a:prstDash val="solid"/>
              <a:miter lim="800000"/>
            </a:ln>
            <a:effectLst/>
          </p:spPr>
        </p:cxnSp>
        <p:cxnSp>
          <p:nvCxnSpPr>
            <p:cNvPr id="88" name="直接连接符 87"/>
            <p:cNvCxnSpPr>
              <a:stCxn id="60" idx="0"/>
              <a:endCxn id="62" idx="3"/>
            </p:cNvCxnSpPr>
            <p:nvPr/>
          </p:nvCxnSpPr>
          <p:spPr bwMode="gray">
            <a:xfrm flipV="1">
              <a:off x="4427973" y="4663354"/>
              <a:ext cx="128505" cy="211176"/>
            </a:xfrm>
            <a:prstGeom prst="line">
              <a:avLst/>
            </a:prstGeom>
            <a:noFill/>
            <a:ln w="19050" cap="flat" cmpd="sng" algn="ctr">
              <a:solidFill>
                <a:srgbClr val="151515"/>
              </a:solidFill>
              <a:prstDash val="solid"/>
              <a:miter lim="800000"/>
            </a:ln>
            <a:effectLst/>
          </p:spPr>
        </p:cxnSp>
        <p:cxnSp>
          <p:nvCxnSpPr>
            <p:cNvPr id="91" name="直接连接符 90"/>
            <p:cNvCxnSpPr>
              <a:stCxn id="60" idx="6"/>
              <a:endCxn id="61" idx="2"/>
            </p:cNvCxnSpPr>
            <p:nvPr/>
          </p:nvCxnSpPr>
          <p:spPr bwMode="gray">
            <a:xfrm>
              <a:off x="4517973" y="4964530"/>
              <a:ext cx="204290" cy="0"/>
            </a:xfrm>
            <a:prstGeom prst="line">
              <a:avLst/>
            </a:prstGeom>
            <a:noFill/>
            <a:ln w="19050" cap="flat" cmpd="sng" algn="ctr">
              <a:solidFill>
                <a:srgbClr val="151515"/>
              </a:solidFill>
              <a:prstDash val="solid"/>
              <a:miter lim="800000"/>
            </a:ln>
            <a:effectLst/>
          </p:spPr>
        </p:cxnSp>
        <p:cxnSp>
          <p:nvCxnSpPr>
            <p:cNvPr id="94" name="直接连接符 93"/>
            <p:cNvCxnSpPr>
              <a:stCxn id="66" idx="6"/>
              <a:endCxn id="67" idx="2"/>
            </p:cNvCxnSpPr>
            <p:nvPr/>
          </p:nvCxnSpPr>
          <p:spPr bwMode="gray">
            <a:xfrm>
              <a:off x="4519917" y="5782432"/>
              <a:ext cx="204290" cy="0"/>
            </a:xfrm>
            <a:prstGeom prst="line">
              <a:avLst/>
            </a:prstGeom>
            <a:noFill/>
            <a:ln w="19050" cap="flat" cmpd="sng" algn="ctr">
              <a:solidFill>
                <a:srgbClr val="151515"/>
              </a:solidFill>
              <a:prstDash val="solid"/>
              <a:miter lim="800000"/>
            </a:ln>
            <a:effectLst/>
          </p:spPr>
        </p:cxnSp>
        <p:cxnSp>
          <p:nvCxnSpPr>
            <p:cNvPr id="97" name="直接连接符 96"/>
            <p:cNvCxnSpPr>
              <a:stCxn id="65" idx="4"/>
              <a:endCxn id="66" idx="0"/>
            </p:cNvCxnSpPr>
            <p:nvPr/>
          </p:nvCxnSpPr>
          <p:spPr bwMode="gray">
            <a:xfrm>
              <a:off x="4429917" y="5510144"/>
              <a:ext cx="0" cy="182288"/>
            </a:xfrm>
            <a:prstGeom prst="line">
              <a:avLst/>
            </a:prstGeom>
            <a:noFill/>
            <a:ln w="19050" cap="flat" cmpd="sng" algn="ctr">
              <a:solidFill>
                <a:srgbClr val="151515"/>
              </a:solidFill>
              <a:prstDash val="solid"/>
              <a:miter lim="800000"/>
            </a:ln>
            <a:effectLst/>
          </p:spPr>
        </p:cxnSp>
        <p:cxnSp>
          <p:nvCxnSpPr>
            <p:cNvPr id="100" name="直接连接符 99"/>
            <p:cNvCxnSpPr>
              <a:stCxn id="67" idx="0"/>
              <a:endCxn id="68" idx="4"/>
            </p:cNvCxnSpPr>
            <p:nvPr/>
          </p:nvCxnSpPr>
          <p:spPr bwMode="gray">
            <a:xfrm flipV="1">
              <a:off x="4814207" y="5507616"/>
              <a:ext cx="0" cy="184816"/>
            </a:xfrm>
            <a:prstGeom prst="line">
              <a:avLst/>
            </a:prstGeom>
            <a:noFill/>
            <a:ln w="19050" cap="flat" cmpd="sng" algn="ctr">
              <a:solidFill>
                <a:srgbClr val="151515"/>
              </a:solidFill>
              <a:prstDash val="solid"/>
              <a:miter lim="800000"/>
            </a:ln>
            <a:effectLst/>
          </p:spPr>
        </p:cxnSp>
        <p:cxnSp>
          <p:nvCxnSpPr>
            <p:cNvPr id="103" name="直接连接符 102"/>
            <p:cNvCxnSpPr>
              <a:stCxn id="60" idx="4"/>
              <a:endCxn id="65" idx="0"/>
            </p:cNvCxnSpPr>
            <p:nvPr/>
          </p:nvCxnSpPr>
          <p:spPr bwMode="gray">
            <a:xfrm>
              <a:off x="4427973" y="5054530"/>
              <a:ext cx="1944" cy="275614"/>
            </a:xfrm>
            <a:prstGeom prst="line">
              <a:avLst/>
            </a:prstGeom>
            <a:noFill/>
            <a:ln w="19050" cap="flat" cmpd="sng" algn="ctr">
              <a:solidFill>
                <a:srgbClr val="151515"/>
              </a:solidFill>
              <a:prstDash val="solid"/>
              <a:miter lim="800000"/>
            </a:ln>
            <a:effectLst/>
          </p:spPr>
        </p:cxnSp>
        <p:sp>
          <p:nvSpPr>
            <p:cNvPr id="109" name="圆角矩形 108"/>
            <p:cNvSpPr/>
            <p:nvPr/>
          </p:nvSpPr>
          <p:spPr bwMode="gray">
            <a:xfrm>
              <a:off x="3576352" y="5987599"/>
              <a:ext cx="1029189" cy="384618"/>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CIST</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圆角矩形 144"/>
            <p:cNvSpPr/>
            <p:nvPr/>
          </p:nvSpPr>
          <p:spPr bwMode="gray">
            <a:xfrm>
              <a:off x="3584485"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圆角矩形 145"/>
            <p:cNvSpPr/>
            <p:nvPr/>
          </p:nvSpPr>
          <p:spPr bwMode="gray">
            <a:xfrm>
              <a:off x="4029621" y="4323515"/>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3584485"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147"/>
            <p:cNvSpPr/>
            <p:nvPr/>
          </p:nvSpPr>
          <p:spPr bwMode="gray">
            <a:xfrm>
              <a:off x="4029621" y="5777721"/>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05564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圆角矩形 133"/>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135"/>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5644123" cy="2354368"/>
          </a:xfrm>
        </p:spPr>
        <p:txBody>
          <a:bodyPr wrap="square">
            <a:spAutoFit/>
          </a:bodyPr>
          <a:lstStyle/>
          <a:p>
            <a:pPr algn="l"/>
            <a:r>
              <a:rPr lang="en-US" sz="1600" dirty="0" smtClean="0">
                <a:sym typeface="Huawei Sans" panose="020C0503030203020204" pitchFamily="34" charset="0"/>
              </a:rPr>
              <a:t>In an MST region, MSTP independently calculates an MSTI for each VLAN based on mappings between VLANs and MSTIs. </a:t>
            </a:r>
          </a:p>
          <a:p>
            <a:pPr algn="l"/>
            <a:r>
              <a:rPr lang="en-US" sz="1600" dirty="0" smtClean="0">
                <a:sym typeface="Huawei Sans" panose="020C0503030203020204" pitchFamily="34" charset="0"/>
              </a:rPr>
              <a:t>The calculation process is similar to that used by STP to calculate a spanning tree. </a:t>
            </a:r>
          </a:p>
          <a:p>
            <a:pPr algn="l"/>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MSTI Calculation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91"/>
          <p:cNvGrpSpPr/>
          <p:nvPr/>
        </p:nvGrpSpPr>
        <p:grpSpPr bwMode="gray">
          <a:xfrm>
            <a:off x="7063557" y="2351287"/>
            <a:ext cx="1635580" cy="1299600"/>
            <a:chOff x="1530967" y="1992513"/>
            <a:chExt cx="1635580" cy="1299600"/>
          </a:xfrm>
        </p:grpSpPr>
        <p:cxnSp>
          <p:nvCxnSpPr>
            <p:cNvPr id="93" name="直接连接符 92"/>
            <p:cNvCxnSpPr>
              <a:stCxn id="96" idx="2"/>
              <a:endCxn id="97"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94" name="直接连接符 93"/>
            <p:cNvCxnSpPr>
              <a:stCxn id="97" idx="3"/>
              <a:endCxn id="98" idx="1"/>
            </p:cNvCxnSpPr>
            <p:nvPr/>
          </p:nvCxnSpPr>
          <p:spPr bwMode="gray">
            <a:xfrm>
              <a:off x="2035845" y="3085113"/>
              <a:ext cx="625824" cy="0"/>
            </a:xfrm>
            <a:prstGeom prst="line">
              <a:avLst/>
            </a:prstGeom>
            <a:noFill/>
            <a:ln w="19050" cap="flat" cmpd="sng" algn="ctr">
              <a:solidFill>
                <a:srgbClr val="151515"/>
              </a:solidFill>
              <a:prstDash val="solid"/>
              <a:miter lim="800000"/>
            </a:ln>
            <a:effectLst/>
          </p:spPr>
        </p:cxnSp>
        <p:cxnSp>
          <p:nvCxnSpPr>
            <p:cNvPr id="95" name="直接连接符 94"/>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2878113"/>
              <a:ext cx="504878" cy="414000"/>
            </a:xfrm>
            <a:prstGeom prst="rect">
              <a:avLst/>
            </a:prstGeom>
          </p:spPr>
        </p:pic>
        <p:cxnSp>
          <p:nvCxnSpPr>
            <p:cNvPr id="99" name="直接连接符 98"/>
            <p:cNvCxnSpPr>
              <a:stCxn id="100" idx="2"/>
              <a:endCxn id="98" idx="0"/>
            </p:cNvCxnSpPr>
            <p:nvPr/>
          </p:nvCxnSpPr>
          <p:spPr bwMode="gray">
            <a:xfrm>
              <a:off x="2914108" y="2406513"/>
              <a:ext cx="0" cy="471600"/>
            </a:xfrm>
            <a:prstGeom prst="line">
              <a:avLst/>
            </a:prstGeom>
            <a:noFill/>
            <a:ln w="19050" cap="flat" cmpd="sng" algn="ctr">
              <a:solidFill>
                <a:srgbClr val="151515"/>
              </a:solidFill>
              <a:prstDash val="solid"/>
              <a:miter lim="800000"/>
            </a:ln>
            <a:effectLst/>
          </p:spPr>
        </p:cxn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1669" y="1992513"/>
              <a:ext cx="504878" cy="414000"/>
            </a:xfrm>
            <a:prstGeom prst="rect">
              <a:avLst/>
            </a:prstGeom>
          </p:spPr>
        </p:pic>
      </p:grpSp>
      <p:sp>
        <p:nvSpPr>
          <p:cNvPr id="101" name="圆角矩形 100"/>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104" name="圆角矩形 103"/>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bwMode="gray">
          <a:xfrm>
            <a:off x="9497664" y="2351287"/>
            <a:ext cx="1638218" cy="1299600"/>
            <a:chOff x="1530967" y="1992513"/>
            <a:chExt cx="1638218" cy="1299600"/>
          </a:xfrm>
        </p:grpSpPr>
        <p:cxnSp>
          <p:nvCxnSpPr>
            <p:cNvPr id="109" name="直接连接符 108"/>
            <p:cNvCxnSpPr>
              <a:endCxn id="114" idx="0"/>
            </p:cNvCxnSpPr>
            <p:nvPr/>
          </p:nvCxnSpPr>
          <p:spPr bwMode="gray">
            <a:xfrm>
              <a:off x="2367636" y="2197831"/>
              <a:ext cx="549110" cy="680282"/>
            </a:xfrm>
            <a:prstGeom prst="line">
              <a:avLst/>
            </a:prstGeom>
            <a:noFill/>
            <a:ln w="19050" cap="flat" cmpd="sng" algn="ctr">
              <a:solidFill>
                <a:srgbClr val="151515"/>
              </a:solidFill>
              <a:prstDash val="solid"/>
              <a:miter lim="800000"/>
            </a:ln>
            <a:effectLst/>
          </p:spPr>
        </p:cxnSp>
        <p:cxnSp>
          <p:nvCxnSpPr>
            <p:cNvPr id="110" name="直接连接符 109"/>
            <p:cNvCxnSpPr>
              <a:stCxn id="112" idx="3"/>
              <a:endCxn id="114"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11" name="直接连接符 110"/>
            <p:cNvCxnSpPr>
              <a:stCxn id="112" idx="0"/>
            </p:cNvCxnSpPr>
            <p:nvPr/>
          </p:nvCxnSpPr>
          <p:spPr bwMode="gray">
            <a:xfrm flipV="1">
              <a:off x="1783406" y="2215524"/>
              <a:ext cx="566670" cy="662589"/>
            </a:xfrm>
            <a:prstGeom prst="line">
              <a:avLst/>
            </a:prstGeom>
            <a:noFill/>
            <a:ln w="19050" cap="flat" cmpd="sng" algn="ctr">
              <a:solidFill>
                <a:srgbClr val="151515"/>
              </a:solidFill>
              <a:prstDash val="solid"/>
              <a:miter lim="800000"/>
            </a:ln>
            <a:effectLst/>
          </p:spPr>
        </p:cxnSp>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13" name="图片 1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15197" y="1992513"/>
              <a:ext cx="504878" cy="4140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15" name="圆角矩形 114"/>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9497664" y="3934961"/>
            <a:ext cx="1638218" cy="1299600"/>
            <a:chOff x="1530967" y="1992513"/>
            <a:chExt cx="1638218" cy="1299600"/>
          </a:xfrm>
        </p:grpSpPr>
        <p:cxnSp>
          <p:nvCxnSpPr>
            <p:cNvPr id="118" name="直接连接符 117"/>
            <p:cNvCxnSpPr>
              <a:stCxn id="123" idx="2"/>
              <a:endCxn id="124" idx="0"/>
            </p:cNvCxnSpPr>
            <p:nvPr/>
          </p:nvCxnSpPr>
          <p:spPr bwMode="gray">
            <a:xfrm>
              <a:off x="1783406" y="2406513"/>
              <a:ext cx="0" cy="471600"/>
            </a:xfrm>
            <a:prstGeom prst="line">
              <a:avLst/>
            </a:prstGeom>
            <a:noFill/>
            <a:ln w="19050" cap="flat" cmpd="sng" algn="ctr">
              <a:solidFill>
                <a:srgbClr val="151515"/>
              </a:solidFill>
              <a:prstDash val="solid"/>
              <a:miter lim="800000"/>
            </a:ln>
            <a:effectLst/>
          </p:spPr>
        </p:cxnSp>
        <p:cxnSp>
          <p:nvCxnSpPr>
            <p:cNvPr id="119" name="直接连接符 118"/>
            <p:cNvCxnSpPr>
              <a:stCxn id="125" idx="2"/>
              <a:endCxn id="126" idx="0"/>
            </p:cNvCxnSpPr>
            <p:nvPr/>
          </p:nvCxnSpPr>
          <p:spPr bwMode="gray">
            <a:xfrm>
              <a:off x="2916746" y="2406513"/>
              <a:ext cx="0" cy="471600"/>
            </a:xfrm>
            <a:prstGeom prst="line">
              <a:avLst/>
            </a:prstGeom>
            <a:noFill/>
            <a:ln w="19050" cap="flat" cmpd="sng" algn="ctr">
              <a:solidFill>
                <a:srgbClr val="151515"/>
              </a:solidFill>
              <a:prstDash val="solid"/>
              <a:miter lim="800000"/>
            </a:ln>
            <a:effectLst/>
          </p:spPr>
        </p:cxnSp>
        <p:cxnSp>
          <p:nvCxnSpPr>
            <p:cNvPr id="120" name="直接连接符 119"/>
            <p:cNvCxnSpPr>
              <a:stCxn id="124" idx="3"/>
              <a:endCxn id="126" idx="1"/>
            </p:cNvCxnSpPr>
            <p:nvPr/>
          </p:nvCxnSpPr>
          <p:spPr bwMode="gray">
            <a:xfrm>
              <a:off x="2035845" y="3085113"/>
              <a:ext cx="628462" cy="0"/>
            </a:xfrm>
            <a:prstGeom prst="line">
              <a:avLst/>
            </a:prstGeom>
            <a:noFill/>
            <a:ln w="19050" cap="flat" cmpd="sng" algn="ctr">
              <a:solidFill>
                <a:srgbClr val="151515"/>
              </a:solidFill>
              <a:prstDash val="solid"/>
              <a:miter lim="800000"/>
            </a:ln>
            <a:effectLst/>
          </p:spPr>
        </p:cxnSp>
        <p:cxnSp>
          <p:nvCxnSpPr>
            <p:cNvPr id="121" name="直接连接符 120"/>
            <p:cNvCxnSpPr/>
            <p:nvPr/>
          </p:nvCxnSpPr>
          <p:spPr bwMode="gray">
            <a:xfrm>
              <a:off x="1789812" y="2237883"/>
              <a:ext cx="1133340" cy="832831"/>
            </a:xfrm>
            <a:prstGeom prst="line">
              <a:avLst/>
            </a:prstGeom>
            <a:noFill/>
            <a:ln w="19050" cap="flat" cmpd="sng" algn="ctr">
              <a:solidFill>
                <a:srgbClr val="151515"/>
              </a:solidFill>
              <a:prstDash val="solid"/>
              <a:miter lim="800000"/>
            </a:ln>
            <a:effectLst/>
          </p:spPr>
        </p:cxnSp>
        <p:cxnSp>
          <p:nvCxnSpPr>
            <p:cNvPr id="122" name="直接连接符 121"/>
            <p:cNvCxnSpPr/>
            <p:nvPr/>
          </p:nvCxnSpPr>
          <p:spPr bwMode="gray">
            <a:xfrm flipV="1">
              <a:off x="1800967" y="2213913"/>
              <a:ext cx="1133340" cy="885600"/>
            </a:xfrm>
            <a:prstGeom prst="line">
              <a:avLst/>
            </a:prstGeom>
            <a:noFill/>
            <a:ln w="19050" cap="flat" cmpd="sng" algn="ctr">
              <a:solidFill>
                <a:srgbClr val="151515"/>
              </a:solidFill>
              <a:prstDash val="solid"/>
              <a:miter lim="800000"/>
            </a:ln>
            <a:effectLst/>
          </p:spPr>
        </p:cxnSp>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1992513"/>
              <a:ext cx="504878" cy="414000"/>
            </a:xfrm>
            <a:prstGeom prst="rect">
              <a:avLst/>
            </a:prstGeom>
          </p:spPr>
        </p:pic>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0967" y="2878113"/>
              <a:ext cx="504878" cy="414000"/>
            </a:xfrm>
            <a:prstGeom prst="rect">
              <a:avLst/>
            </a:prstGeom>
          </p:spPr>
        </p:pic>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1992513"/>
              <a:ext cx="504878" cy="414000"/>
            </a:xfrm>
            <a:prstGeom prst="rect">
              <a:avLst/>
            </a:prstGeom>
          </p:spPr>
        </p:pic>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64307" y="2878113"/>
              <a:ext cx="504878" cy="414000"/>
            </a:xfrm>
            <a:prstGeom prst="rect">
              <a:avLst/>
            </a:prstGeom>
          </p:spPr>
        </p:pic>
      </p:grpSp>
      <p:sp>
        <p:nvSpPr>
          <p:cNvPr id="127" name="圆角矩形 126"/>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连接符 129"/>
          <p:cNvCxnSpPr>
            <a:stCxn id="98" idx="3"/>
            <a:endCxn id="112" idx="1"/>
          </p:cNvCxnSpPr>
          <p:nvPr/>
        </p:nvCxnSpPr>
        <p:spPr bwMode="gray">
          <a:xfrm>
            <a:off x="8699137" y="3443887"/>
            <a:ext cx="798527" cy="0"/>
          </a:xfrm>
          <a:prstGeom prst="line">
            <a:avLst/>
          </a:prstGeom>
          <a:noFill/>
          <a:ln w="19050" cap="flat" cmpd="sng" algn="ctr">
            <a:solidFill>
              <a:srgbClr val="151515"/>
            </a:solidFill>
            <a:prstDash val="solid"/>
            <a:miter lim="800000"/>
          </a:ln>
          <a:effectLst/>
        </p:spPr>
      </p:cxnSp>
      <p:cxnSp>
        <p:nvCxnSpPr>
          <p:cNvPr id="131" name="直接连接符 130"/>
          <p:cNvCxnSpPr>
            <a:stCxn id="98" idx="2"/>
            <a:endCxn id="103" idx="0"/>
          </p:cNvCxnSpPr>
          <p:nvPr/>
        </p:nvCxnSpPr>
        <p:spPr bwMode="gray">
          <a:xfrm>
            <a:off x="8446698" y="3650887"/>
            <a:ext cx="0" cy="284074"/>
          </a:xfrm>
          <a:prstGeom prst="line">
            <a:avLst/>
          </a:prstGeom>
          <a:noFill/>
          <a:ln w="19050" cap="flat" cmpd="sng" algn="ctr">
            <a:solidFill>
              <a:srgbClr val="151515"/>
            </a:solidFill>
            <a:prstDash val="solid"/>
            <a:miter lim="800000"/>
          </a:ln>
          <a:effectLst/>
        </p:spPr>
      </p:cxnSp>
      <p:cxnSp>
        <p:nvCxnSpPr>
          <p:cNvPr id="132" name="直接连接符 131"/>
          <p:cNvCxnSpPr>
            <a:stCxn id="103" idx="3"/>
            <a:endCxn id="123"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133" name="直接连接符 132"/>
          <p:cNvCxnSpPr>
            <a:stCxn id="112" idx="2"/>
            <a:endCxn id="123" idx="0"/>
          </p:cNvCxnSpPr>
          <p:nvPr/>
        </p:nvCxnSpPr>
        <p:spPr bwMode="gray">
          <a:xfrm>
            <a:off x="9750103" y="3650887"/>
            <a:ext cx="0" cy="284074"/>
          </a:xfrm>
          <a:prstGeom prst="line">
            <a:avLst/>
          </a:prstGeom>
          <a:noFill/>
          <a:ln w="19050" cap="flat" cmpd="sng" algn="ctr">
            <a:solidFill>
              <a:srgbClr val="151515"/>
            </a:solidFill>
            <a:prstDash val="solid"/>
            <a:miter lim="800000"/>
          </a:ln>
          <a:effectLst/>
        </p:spPr>
      </p:cxnSp>
      <p:grpSp>
        <p:nvGrpSpPr>
          <p:cNvPr id="139" name="组合 138"/>
          <p:cNvGrpSpPr/>
          <p:nvPr/>
        </p:nvGrpSpPr>
        <p:grpSpPr bwMode="gray">
          <a:xfrm>
            <a:off x="2067473" y="2933307"/>
            <a:ext cx="3740076" cy="3403319"/>
            <a:chOff x="2192779" y="3001087"/>
            <a:chExt cx="3740076" cy="3403319"/>
          </a:xfrm>
        </p:grpSpPr>
        <p:grpSp>
          <p:nvGrpSpPr>
            <p:cNvPr id="57" name="组合 56"/>
            <p:cNvGrpSpPr/>
            <p:nvPr/>
          </p:nvGrpSpPr>
          <p:grpSpPr bwMode="gray">
            <a:xfrm>
              <a:off x="2192779" y="3001087"/>
              <a:ext cx="3740076" cy="3403319"/>
              <a:chOff x="8009091" y="2975486"/>
              <a:chExt cx="3740076" cy="3403319"/>
            </a:xfrm>
          </p:grpSpPr>
          <p:sp>
            <p:nvSpPr>
              <p:cNvPr id="58" name="椭圆 57"/>
              <p:cNvSpPr/>
              <p:nvPr/>
            </p:nvSpPr>
            <p:spPr bwMode="gray">
              <a:xfrm>
                <a:off x="8009091" y="2975486"/>
                <a:ext cx="3740076" cy="3403319"/>
              </a:xfrm>
              <a:prstGeom prst="ellipse">
                <a:avLst/>
              </a:prstGeom>
              <a:solidFill>
                <a:srgbClr val="F4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8535962" y="4721746"/>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8535962"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8732103" y="3598254"/>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bwMode="gray">
              <a:xfrm>
                <a:off x="8732103"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9350289"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4"/>
              <p:cNvSpPr>
                <a:spLocks noChangeAspect="1"/>
              </p:cNvSpPr>
              <p:nvPr/>
            </p:nvSpPr>
            <p:spPr bwMode="gray">
              <a:xfrm>
                <a:off x="9350289"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a:stCxn id="61" idx="4"/>
                <a:endCxn id="62" idx="0"/>
              </p:cNvCxnSpPr>
              <p:nvPr/>
            </p:nvCxnSpPr>
            <p:spPr bwMode="gray">
              <a:xfrm>
                <a:off x="8858103" y="3850254"/>
                <a:ext cx="0" cy="293649"/>
              </a:xfrm>
              <a:prstGeom prst="line">
                <a:avLst/>
              </a:prstGeom>
              <a:noFill/>
              <a:ln w="19050" cap="flat" cmpd="sng" algn="ctr">
                <a:solidFill>
                  <a:srgbClr val="151515"/>
                </a:solidFill>
                <a:prstDash val="solid"/>
                <a:miter lim="800000"/>
              </a:ln>
              <a:effectLst/>
            </p:spPr>
          </p:cxnSp>
          <p:cxnSp>
            <p:nvCxnSpPr>
              <p:cNvPr id="66" name="直接连接符 65"/>
              <p:cNvCxnSpPr>
                <a:stCxn id="62" idx="6"/>
                <a:endCxn id="64" idx="2"/>
              </p:cNvCxnSpPr>
              <p:nvPr/>
            </p:nvCxnSpPr>
            <p:spPr bwMode="gray">
              <a:xfrm>
                <a:off x="8984103" y="4269903"/>
                <a:ext cx="366186" cy="0"/>
              </a:xfrm>
              <a:prstGeom prst="line">
                <a:avLst/>
              </a:prstGeom>
              <a:noFill/>
              <a:ln w="19050" cap="flat" cmpd="sng" algn="ctr">
                <a:solidFill>
                  <a:srgbClr val="151515"/>
                </a:solidFill>
                <a:prstDash val="solid"/>
                <a:miter lim="800000"/>
              </a:ln>
              <a:effectLst/>
            </p:spPr>
          </p:cxnSp>
          <p:cxnSp>
            <p:nvCxnSpPr>
              <p:cNvPr id="67" name="直接连接符 66"/>
              <p:cNvCxnSpPr>
                <a:stCxn id="63" idx="4"/>
                <a:endCxn id="64" idx="0"/>
              </p:cNvCxnSpPr>
              <p:nvPr/>
            </p:nvCxnSpPr>
            <p:spPr bwMode="gray">
              <a:xfrm>
                <a:off x="9476289" y="3850254"/>
                <a:ext cx="0" cy="293649"/>
              </a:xfrm>
              <a:prstGeom prst="line">
                <a:avLst/>
              </a:prstGeom>
              <a:noFill/>
              <a:ln w="19050" cap="flat" cmpd="sng" algn="ctr">
                <a:solidFill>
                  <a:srgbClr val="151515"/>
                </a:solidFill>
                <a:prstDash val="solid"/>
                <a:miter lim="800000"/>
              </a:ln>
              <a:effectLst/>
            </p:spPr>
          </p:cxnSp>
          <p:sp>
            <p:nvSpPr>
              <p:cNvPr id="68" name="圆角矩形 67"/>
              <p:cNvSpPr/>
              <p:nvPr/>
            </p:nvSpPr>
            <p:spPr bwMode="gray">
              <a:xfrm>
                <a:off x="8704611"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p:cNvGrpSpPr/>
              <p:nvPr/>
            </p:nvGrpSpPr>
            <p:grpSpPr bwMode="gray">
              <a:xfrm>
                <a:off x="9986246" y="3478884"/>
                <a:ext cx="1284526" cy="1172504"/>
                <a:chOff x="9960488" y="3478884"/>
                <a:chExt cx="1284526" cy="1172504"/>
              </a:xfrm>
            </p:grpSpPr>
            <p:sp>
              <p:nvSpPr>
                <p:cNvPr id="80" name="圆角矩形 79"/>
                <p:cNvSpPr/>
                <p:nvPr/>
              </p:nvSpPr>
              <p:spPr bwMode="gray">
                <a:xfrm>
                  <a:off x="9960488" y="3478884"/>
                  <a:ext cx="1284526" cy="1172504"/>
                </a:xfrm>
                <a:prstGeom prst="roundRect">
                  <a:avLst>
                    <a:gd name="adj" fmla="val 15000"/>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10167658"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p:cNvSpPr>
                  <a:spLocks noChangeAspect="1"/>
                </p:cNvSpPr>
                <p:nvPr/>
              </p:nvSpPr>
              <p:spPr bwMode="gray">
                <a:xfrm>
                  <a:off x="10167658" y="4143903"/>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10785844" y="359825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
                <p:cNvSpPr>
                  <a:spLocks noChangeAspect="1"/>
                </p:cNvSpPr>
                <p:nvPr/>
              </p:nvSpPr>
              <p:spPr bwMode="gray">
                <a:xfrm>
                  <a:off x="10785844" y="4143903"/>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p:cNvCxnSpPr>
                  <a:stCxn id="81" idx="4"/>
                  <a:endCxn id="82" idx="0"/>
                </p:cNvCxnSpPr>
                <p:nvPr/>
              </p:nvCxnSpPr>
              <p:spPr bwMode="gray">
                <a:xfrm>
                  <a:off x="10293658" y="3850254"/>
                  <a:ext cx="0" cy="293649"/>
                </a:xfrm>
                <a:prstGeom prst="line">
                  <a:avLst/>
                </a:prstGeom>
                <a:noFill/>
                <a:ln w="19050" cap="flat" cmpd="sng" algn="ctr">
                  <a:solidFill>
                    <a:srgbClr val="151515"/>
                  </a:solidFill>
                  <a:prstDash val="solid"/>
                  <a:miter lim="800000"/>
                </a:ln>
                <a:effectLst/>
              </p:spPr>
            </p:cxnSp>
            <p:cxnSp>
              <p:nvCxnSpPr>
                <p:cNvPr id="86" name="直接连接符 85"/>
                <p:cNvCxnSpPr>
                  <a:stCxn id="82" idx="6"/>
                  <a:endCxn id="84" idx="2"/>
                </p:cNvCxnSpPr>
                <p:nvPr/>
              </p:nvCxnSpPr>
              <p:spPr bwMode="gray">
                <a:xfrm>
                  <a:off x="10419658" y="4269903"/>
                  <a:ext cx="366186" cy="0"/>
                </a:xfrm>
                <a:prstGeom prst="line">
                  <a:avLst/>
                </a:prstGeom>
                <a:noFill/>
                <a:ln w="19050" cap="flat" cmpd="sng" algn="ctr">
                  <a:solidFill>
                    <a:srgbClr val="151515"/>
                  </a:solidFill>
                  <a:prstDash val="solid"/>
                  <a:miter lim="800000"/>
                </a:ln>
                <a:effectLst/>
              </p:spPr>
            </p:cxnSp>
            <p:cxnSp>
              <p:nvCxnSpPr>
                <p:cNvPr id="87" name="直接连接符 86"/>
                <p:cNvCxnSpPr>
                  <a:stCxn id="83" idx="3"/>
                  <a:endCxn id="82" idx="7"/>
                </p:cNvCxnSpPr>
                <p:nvPr/>
              </p:nvCxnSpPr>
              <p:spPr bwMode="gray">
                <a:xfrm flipH="1">
                  <a:off x="10382753" y="3813349"/>
                  <a:ext cx="439996" cy="367459"/>
                </a:xfrm>
                <a:prstGeom prst="line">
                  <a:avLst/>
                </a:prstGeom>
                <a:noFill/>
                <a:ln w="19050" cap="flat" cmpd="sng" algn="ctr">
                  <a:solidFill>
                    <a:srgbClr val="151515"/>
                  </a:solidFill>
                  <a:prstDash val="solid"/>
                  <a:miter lim="800000"/>
                </a:ln>
                <a:effectLst/>
              </p:spPr>
            </p:cxnSp>
            <p:sp>
              <p:nvSpPr>
                <p:cNvPr id="88" name="圆角矩形 87"/>
                <p:cNvSpPr/>
                <p:nvPr/>
              </p:nvSpPr>
              <p:spPr bwMode="gray">
                <a:xfrm>
                  <a:off x="10136566" y="4392417"/>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椭圆 69"/>
              <p:cNvSpPr>
                <a:spLocks noChangeAspect="1"/>
              </p:cNvSpPr>
              <p:nvPr/>
            </p:nvSpPr>
            <p:spPr bwMode="gray">
              <a:xfrm>
                <a:off x="8732103"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p:cNvSpPr>
                <a:spLocks noChangeAspect="1"/>
              </p:cNvSpPr>
              <p:nvPr/>
            </p:nvSpPr>
            <p:spPr bwMode="gray">
              <a:xfrm>
                <a:off x="8732103" y="5386765"/>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9350289" y="4841116"/>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9350289" y="538676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a:stCxn id="70" idx="5"/>
                <a:endCxn id="73" idx="1"/>
              </p:cNvCxnSpPr>
              <p:nvPr/>
            </p:nvCxnSpPr>
            <p:spPr bwMode="gray">
              <a:xfrm>
                <a:off x="8947198" y="5056211"/>
                <a:ext cx="439996" cy="367459"/>
              </a:xfrm>
              <a:prstGeom prst="line">
                <a:avLst/>
              </a:prstGeom>
              <a:noFill/>
              <a:ln w="19050" cap="flat" cmpd="sng" algn="ctr">
                <a:solidFill>
                  <a:srgbClr val="151515"/>
                </a:solidFill>
                <a:prstDash val="solid"/>
                <a:miter lim="800000"/>
              </a:ln>
              <a:effectLst/>
            </p:spPr>
          </p:cxnSp>
          <p:cxnSp>
            <p:nvCxnSpPr>
              <p:cNvPr id="75" name="直接连接符 74"/>
              <p:cNvCxnSpPr>
                <a:stCxn id="71" idx="6"/>
                <a:endCxn id="73" idx="2"/>
              </p:cNvCxnSpPr>
              <p:nvPr/>
            </p:nvCxnSpPr>
            <p:spPr bwMode="gray">
              <a:xfrm>
                <a:off x="8984103" y="5512765"/>
                <a:ext cx="366186" cy="0"/>
              </a:xfrm>
              <a:prstGeom prst="line">
                <a:avLst/>
              </a:prstGeom>
              <a:noFill/>
              <a:ln w="19050" cap="flat" cmpd="sng" algn="ctr">
                <a:solidFill>
                  <a:srgbClr val="151515"/>
                </a:solidFill>
                <a:prstDash val="solid"/>
                <a:miter lim="800000"/>
              </a:ln>
              <a:effectLst/>
            </p:spPr>
          </p:cxnSp>
          <p:cxnSp>
            <p:nvCxnSpPr>
              <p:cNvPr id="76" name="直接连接符 75"/>
              <p:cNvCxnSpPr>
                <a:stCxn id="72" idx="4"/>
                <a:endCxn id="73" idx="0"/>
              </p:cNvCxnSpPr>
              <p:nvPr/>
            </p:nvCxnSpPr>
            <p:spPr bwMode="gray">
              <a:xfrm>
                <a:off x="9476289" y="5093116"/>
                <a:ext cx="0" cy="293649"/>
              </a:xfrm>
              <a:prstGeom prst="line">
                <a:avLst/>
              </a:prstGeom>
              <a:noFill/>
              <a:ln w="19050" cap="flat" cmpd="sng" algn="ctr">
                <a:solidFill>
                  <a:srgbClr val="151515"/>
                </a:solidFill>
                <a:prstDash val="solid"/>
                <a:miter lim="800000"/>
              </a:ln>
              <a:effectLst/>
            </p:spPr>
          </p:cxnSp>
          <p:sp>
            <p:nvSpPr>
              <p:cNvPr id="77" name="圆角矩形 76"/>
              <p:cNvSpPr/>
              <p:nvPr/>
            </p:nvSpPr>
            <p:spPr bwMode="gray">
              <a:xfrm>
                <a:off x="8704611" y="5635279"/>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4"/>
              <p:cNvSpPr>
                <a:spLocks noChangeAspect="1"/>
              </p:cNvSpPr>
              <p:nvPr/>
            </p:nvSpPr>
            <p:spPr bwMode="gray">
              <a:xfrm>
                <a:off x="10281578" y="5259885"/>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10535189" y="5242734"/>
                <a:ext cx="735583" cy="3221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圆角矩形 137"/>
            <p:cNvSpPr/>
            <p:nvPr/>
          </p:nvSpPr>
          <p:spPr bwMode="gray">
            <a:xfrm>
              <a:off x="3249952" y="5999940"/>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0" name="圆角矩形 89"/>
          <p:cNvSpPr/>
          <p:nvPr/>
        </p:nvSpPr>
        <p:spPr bwMode="gray">
          <a:xfrm>
            <a:off x="57313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9228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圆角矩形 99"/>
          <p:cNvSpPr/>
          <p:nvPr/>
        </p:nvSpPr>
        <p:spPr bwMode="gray">
          <a:xfrm>
            <a:off x="6949267" y="3847384"/>
            <a:ext cx="1879610" cy="2482850"/>
          </a:xfrm>
          <a:prstGeom prst="roundRect">
            <a:avLst>
              <a:gd name="adj" fmla="val 577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6949267" y="1285004"/>
            <a:ext cx="1879610" cy="2482850"/>
          </a:xfrm>
          <a:prstGeom prst="roundRect">
            <a:avLst>
              <a:gd name="adj" fmla="val 493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bwMode="gray">
          <a:xfrm>
            <a:off x="9383374" y="3847384"/>
            <a:ext cx="1879610" cy="2482850"/>
          </a:xfrm>
          <a:prstGeom prst="roundRect">
            <a:avLst>
              <a:gd name="adj" fmla="val 470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bwMode="gray">
          <a:xfrm>
            <a:off x="9383374" y="1285004"/>
            <a:ext cx="1879610" cy="2482850"/>
          </a:xfrm>
          <a:prstGeom prst="roundRect">
            <a:avLst>
              <a:gd name="adj" fmla="val 40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5644123" cy="1694974"/>
          </a:xfrm>
        </p:spPr>
        <p:txBody>
          <a:bodyPr/>
          <a:lstStyle/>
          <a:p>
            <a:pPr marL="0" indent="0">
              <a:buNone/>
            </a:pPr>
            <a:r>
              <a:rPr lang="en-US" sz="1800" dirty="0" smtClean="0">
                <a:sym typeface="Huawei Sans" panose="020C0503030203020204" pitchFamily="34" charset="0"/>
              </a:rPr>
              <a:t>On an MSTP network, a VLAN packet is forwarded as follows:</a:t>
            </a:r>
          </a:p>
          <a:p>
            <a:pPr lvl="1"/>
            <a:r>
              <a:rPr lang="en-US" sz="1600" dirty="0" smtClean="0">
                <a:sym typeface="Huawei Sans" panose="020C0503030203020204" pitchFamily="34" charset="0"/>
              </a:rPr>
              <a:t>Along MSTI in an MST region</a:t>
            </a:r>
          </a:p>
          <a:p>
            <a:pPr lvl="1"/>
            <a:r>
              <a:rPr lang="en-US" sz="1600" dirty="0" smtClean="0">
                <a:sym typeface="Huawei Sans" panose="020C0503030203020204" pitchFamily="34" charset="0"/>
              </a:rPr>
              <a:t>Along CST among MST regions</a:t>
            </a:r>
            <a:endParaRPr lang="en-US"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MSTP Network Data Forwarding</a:t>
            </a:r>
            <a:endParaRPr lang="en-US" altLang="zh-CN" dirty="0">
              <a:sym typeface="Huawei Sans" panose="020C0503030203020204" pitchFamily="34" charset="0"/>
            </a:endParaRPr>
          </a:p>
        </p:txBody>
      </p:sp>
      <p:cxnSp>
        <p:nvCxnSpPr>
          <p:cNvPr id="8" name="直接连接符 7"/>
          <p:cNvCxnSpPr>
            <a:stCxn id="11" idx="2"/>
            <a:endCxn id="12" idx="0"/>
          </p:cNvCxnSpPr>
          <p:nvPr/>
        </p:nvCxnSpPr>
        <p:spPr bwMode="ltGray">
          <a:xfrm>
            <a:off x="7315996" y="2765287"/>
            <a:ext cx="0" cy="471600"/>
          </a:xfrm>
          <a:prstGeom prst="line">
            <a:avLst/>
          </a:prstGeom>
          <a:noFill/>
          <a:ln w="28575" cap="flat" cmpd="sng" algn="ctr">
            <a:solidFill>
              <a:srgbClr val="EC7061"/>
            </a:solidFill>
            <a:prstDash val="solid"/>
            <a:miter lim="800000"/>
          </a:ln>
          <a:effectLst/>
        </p:spPr>
      </p:cxnSp>
      <p:cxnSp>
        <p:nvCxnSpPr>
          <p:cNvPr id="9" name="直接连接符 8"/>
          <p:cNvCxnSpPr>
            <a:stCxn id="12" idx="3"/>
            <a:endCxn id="13" idx="1"/>
          </p:cNvCxnSpPr>
          <p:nvPr/>
        </p:nvCxnSpPr>
        <p:spPr bwMode="gray">
          <a:xfrm>
            <a:off x="7568435" y="3443887"/>
            <a:ext cx="625824" cy="0"/>
          </a:xfrm>
          <a:prstGeom prst="line">
            <a:avLst/>
          </a:prstGeom>
          <a:noFill/>
          <a:ln w="19050" cap="flat" cmpd="sng" algn="ctr">
            <a:solidFill>
              <a:srgbClr val="151515"/>
            </a:solidFill>
            <a:prstDash val="solid"/>
            <a:miter lim="800000"/>
          </a:ln>
          <a:effectLst/>
        </p:spPr>
      </p:cxnSp>
      <p:cxnSp>
        <p:nvCxnSpPr>
          <p:cNvPr id="10" name="直接连接符 9"/>
          <p:cNvCxnSpPr/>
          <p:nvPr/>
        </p:nvCxnSpPr>
        <p:spPr bwMode="ltGray">
          <a:xfrm>
            <a:off x="7322402" y="2596657"/>
            <a:ext cx="1133340" cy="832831"/>
          </a:xfrm>
          <a:prstGeom prst="line">
            <a:avLst/>
          </a:prstGeom>
          <a:noFill/>
          <a:ln w="28575" cap="flat" cmpd="sng" algn="ctr">
            <a:solidFill>
              <a:srgbClr val="EC7061"/>
            </a:solidFill>
            <a:prstDash val="solid"/>
            <a:miter lim="800000"/>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3557" y="2351287"/>
            <a:ext cx="504878" cy="41400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3557" y="3236887"/>
            <a:ext cx="504878" cy="41400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4259" y="3236887"/>
            <a:ext cx="504878" cy="414000"/>
          </a:xfrm>
          <a:prstGeom prst="rect">
            <a:avLst/>
          </a:prstGeom>
        </p:spPr>
      </p:pic>
      <p:cxnSp>
        <p:nvCxnSpPr>
          <p:cNvPr id="14" name="直接连接符 13"/>
          <p:cNvCxnSpPr>
            <a:stCxn id="15" idx="2"/>
            <a:endCxn id="13" idx="0"/>
          </p:cNvCxnSpPr>
          <p:nvPr/>
        </p:nvCxnSpPr>
        <p:spPr bwMode="ltGray">
          <a:xfrm>
            <a:off x="8446698" y="2765287"/>
            <a:ext cx="0" cy="471600"/>
          </a:xfrm>
          <a:prstGeom prst="line">
            <a:avLst/>
          </a:prstGeom>
          <a:noFill/>
          <a:ln w="28575" cap="flat" cmpd="sng" algn="ctr">
            <a:solidFill>
              <a:srgbClr val="EC7061"/>
            </a:solidFill>
            <a:prstDash val="solid"/>
            <a:miter lim="800000"/>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4259" y="2351287"/>
            <a:ext cx="504878" cy="414000"/>
          </a:xfrm>
          <a:prstGeom prst="rect">
            <a:avLst/>
          </a:prstGeom>
        </p:spPr>
      </p:pic>
      <p:sp>
        <p:nvSpPr>
          <p:cNvPr id="16" name="圆角矩形 15"/>
          <p:cNvSpPr/>
          <p:nvPr/>
        </p:nvSpPr>
        <p:spPr bwMode="gray">
          <a:xfrm>
            <a:off x="7146003"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6820477" y="1624413"/>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96897" y="3934961"/>
            <a:ext cx="504878" cy="414000"/>
          </a:xfrm>
          <a:prstGeom prst="rect">
            <a:avLst/>
          </a:prstGeom>
        </p:spPr>
      </p:pic>
      <p:sp>
        <p:nvSpPr>
          <p:cNvPr id="19" name="圆角矩形 18"/>
          <p:cNvSpPr/>
          <p:nvPr/>
        </p:nvSpPr>
        <p:spPr bwMode="gray">
          <a:xfrm>
            <a:off x="7146003"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3</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6949267" y="5322151"/>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endCxn id="29" idx="0"/>
          </p:cNvCxnSpPr>
          <p:nvPr/>
        </p:nvCxnSpPr>
        <p:spPr bwMode="gray">
          <a:xfrm>
            <a:off x="10334333" y="2556605"/>
            <a:ext cx="549110" cy="680282"/>
          </a:xfrm>
          <a:prstGeom prst="line">
            <a:avLst/>
          </a:prstGeom>
          <a:noFill/>
          <a:ln w="19050" cap="flat" cmpd="sng" algn="ctr">
            <a:solidFill>
              <a:srgbClr val="151515"/>
            </a:solidFill>
            <a:prstDash val="solid"/>
            <a:miter lim="800000"/>
          </a:ln>
          <a:effectLst/>
        </p:spPr>
      </p:cxnSp>
      <p:cxnSp>
        <p:nvCxnSpPr>
          <p:cNvPr id="25" name="直接连接符 24"/>
          <p:cNvCxnSpPr>
            <a:stCxn id="27" idx="3"/>
            <a:endCxn id="29" idx="1"/>
          </p:cNvCxnSpPr>
          <p:nvPr/>
        </p:nvCxnSpPr>
        <p:spPr bwMode="gray">
          <a:xfrm>
            <a:off x="10002542" y="3443887"/>
            <a:ext cx="628462" cy="0"/>
          </a:xfrm>
          <a:prstGeom prst="line">
            <a:avLst/>
          </a:prstGeom>
          <a:noFill/>
          <a:ln w="19050" cap="flat" cmpd="sng" algn="ctr">
            <a:solidFill>
              <a:srgbClr val="151515"/>
            </a:solidFill>
            <a:prstDash val="solid"/>
            <a:miter lim="800000"/>
          </a:ln>
          <a:effectLst/>
        </p:spPr>
      </p:cxnSp>
      <p:cxnSp>
        <p:nvCxnSpPr>
          <p:cNvPr id="26" name="直接连接符 25"/>
          <p:cNvCxnSpPr>
            <a:stCxn id="27" idx="0"/>
          </p:cNvCxnSpPr>
          <p:nvPr/>
        </p:nvCxnSpPr>
        <p:spPr bwMode="gray">
          <a:xfrm flipV="1">
            <a:off x="9750103" y="2574298"/>
            <a:ext cx="566670" cy="662589"/>
          </a:xfrm>
          <a:prstGeom prst="line">
            <a:avLst/>
          </a:prstGeom>
          <a:noFill/>
          <a:ln w="19050" cap="flat" cmpd="sng" algn="ctr">
            <a:solidFill>
              <a:srgbClr val="151515"/>
            </a:solidFill>
            <a:prstDash val="solid"/>
            <a:miter lim="800000"/>
          </a:ln>
          <a:effectLst/>
        </p:spPr>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3236887"/>
            <a:ext cx="504878" cy="41400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81894" y="2351287"/>
            <a:ext cx="504878" cy="41400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3236887"/>
            <a:ext cx="504878" cy="414000"/>
          </a:xfrm>
          <a:prstGeom prst="rect">
            <a:avLst/>
          </a:prstGeom>
        </p:spPr>
      </p:pic>
      <p:sp>
        <p:nvSpPr>
          <p:cNvPr id="30" name="圆角矩形 29"/>
          <p:cNvSpPr/>
          <p:nvPr/>
        </p:nvSpPr>
        <p:spPr bwMode="gray">
          <a:xfrm>
            <a:off x="9580110" y="135278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2</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9383374" y="1624413"/>
            <a:ext cx="1879610"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38" idx="2"/>
            <a:endCxn id="39" idx="0"/>
          </p:cNvCxnSpPr>
          <p:nvPr/>
        </p:nvCxnSpPr>
        <p:spPr bwMode="ltGray">
          <a:xfrm>
            <a:off x="9750103" y="4348961"/>
            <a:ext cx="0" cy="471600"/>
          </a:xfrm>
          <a:prstGeom prst="line">
            <a:avLst/>
          </a:prstGeom>
          <a:noFill/>
          <a:ln w="28575" cap="flat" cmpd="sng" algn="ctr">
            <a:solidFill>
              <a:srgbClr val="EC7061"/>
            </a:solidFill>
            <a:prstDash val="solid"/>
            <a:miter lim="800000"/>
          </a:ln>
          <a:effectLst/>
        </p:spPr>
      </p:cxnSp>
      <p:cxnSp>
        <p:nvCxnSpPr>
          <p:cNvPr id="34" name="直接连接符 33"/>
          <p:cNvCxnSpPr>
            <a:stCxn id="40" idx="2"/>
            <a:endCxn id="41" idx="0"/>
          </p:cNvCxnSpPr>
          <p:nvPr/>
        </p:nvCxnSpPr>
        <p:spPr bwMode="gray">
          <a:xfrm>
            <a:off x="10883443" y="4348961"/>
            <a:ext cx="0" cy="471600"/>
          </a:xfrm>
          <a:prstGeom prst="line">
            <a:avLst/>
          </a:prstGeom>
          <a:noFill/>
          <a:ln w="19050" cap="flat" cmpd="sng" algn="ctr">
            <a:solidFill>
              <a:schemeClr val="tx1"/>
            </a:solidFill>
            <a:prstDash val="solid"/>
            <a:miter lim="800000"/>
          </a:ln>
          <a:effectLst/>
        </p:spPr>
      </p:cxnSp>
      <p:cxnSp>
        <p:nvCxnSpPr>
          <p:cNvPr id="35" name="直接连接符 34"/>
          <p:cNvCxnSpPr>
            <a:stCxn id="39" idx="3"/>
            <a:endCxn id="41" idx="1"/>
          </p:cNvCxnSpPr>
          <p:nvPr/>
        </p:nvCxnSpPr>
        <p:spPr bwMode="ltGray">
          <a:xfrm>
            <a:off x="10002542" y="5027561"/>
            <a:ext cx="628462" cy="0"/>
          </a:xfrm>
          <a:prstGeom prst="line">
            <a:avLst/>
          </a:prstGeom>
          <a:noFill/>
          <a:ln w="28575" cap="flat" cmpd="sng" algn="ctr">
            <a:solidFill>
              <a:srgbClr val="EC7061"/>
            </a:solidFill>
            <a:prstDash val="solid"/>
            <a:miter lim="800000"/>
          </a:ln>
          <a:effectLst/>
        </p:spPr>
      </p:cxnSp>
      <p:cxnSp>
        <p:nvCxnSpPr>
          <p:cNvPr id="36" name="直接连接符 35"/>
          <p:cNvCxnSpPr/>
          <p:nvPr/>
        </p:nvCxnSpPr>
        <p:spPr bwMode="gray">
          <a:xfrm>
            <a:off x="9756509" y="4180331"/>
            <a:ext cx="1133340" cy="832831"/>
          </a:xfrm>
          <a:prstGeom prst="line">
            <a:avLst/>
          </a:prstGeom>
          <a:noFill/>
          <a:ln w="19050" cap="flat" cmpd="sng" algn="ctr">
            <a:solidFill>
              <a:srgbClr val="151515"/>
            </a:solidFill>
            <a:prstDash val="solid"/>
            <a:miter lim="800000"/>
          </a:ln>
          <a:effectLst/>
        </p:spPr>
      </p:cxnSp>
      <p:cxnSp>
        <p:nvCxnSpPr>
          <p:cNvPr id="37" name="直接连接符 36"/>
          <p:cNvCxnSpPr/>
          <p:nvPr/>
        </p:nvCxnSpPr>
        <p:spPr bwMode="ltGray">
          <a:xfrm flipV="1">
            <a:off x="9767664" y="4156361"/>
            <a:ext cx="1133340" cy="885600"/>
          </a:xfrm>
          <a:prstGeom prst="line">
            <a:avLst/>
          </a:prstGeom>
          <a:noFill/>
          <a:ln w="28575" cap="flat" cmpd="sng" algn="ctr">
            <a:solidFill>
              <a:srgbClr val="EC7061"/>
            </a:solidFill>
            <a:prstDash val="solid"/>
            <a:miter lim="800000"/>
          </a:ln>
          <a:effectLst/>
        </p:spPr>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3934961"/>
            <a:ext cx="504878" cy="414000"/>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97664" y="4820561"/>
            <a:ext cx="504878" cy="414000"/>
          </a:xfrm>
          <a:prstGeom prst="rect">
            <a:avLst/>
          </a:prstGeom>
        </p:spPr>
      </p:pic>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3934961"/>
            <a:ext cx="504878" cy="414000"/>
          </a:xfrm>
          <a:prstGeom prst="rect">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1004" y="4820561"/>
            <a:ext cx="504878" cy="414000"/>
          </a:xfrm>
          <a:prstGeom prst="rect">
            <a:avLst/>
          </a:prstGeom>
        </p:spPr>
      </p:pic>
      <p:sp>
        <p:nvSpPr>
          <p:cNvPr id="42" name="圆角矩形 41"/>
          <p:cNvSpPr/>
          <p:nvPr/>
        </p:nvSpPr>
        <p:spPr bwMode="gray">
          <a:xfrm>
            <a:off x="9580110" y="5988405"/>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4</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9254584" y="5322151"/>
            <a:ext cx="203598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1 -&gt; MSTI 1</a:t>
            </a:r>
          </a:p>
          <a:p>
            <a:pPr algn="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 2 -&gt; MSTI 2</a:t>
            </a:r>
            <a:endParaRPr lang="en-US" altLang="zh-CN"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 VLANs -&gt; MSTI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5718649" y="3472291"/>
            <a:ext cx="1508447" cy="60276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MSTP </a:t>
            </a:r>
          </a:p>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13" idx="3"/>
            <a:endCxn id="27" idx="1"/>
          </p:cNvCxnSpPr>
          <p:nvPr/>
        </p:nvCxnSpPr>
        <p:spPr bwMode="ltGray">
          <a:xfrm>
            <a:off x="8699137" y="3443887"/>
            <a:ext cx="798527" cy="0"/>
          </a:xfrm>
          <a:prstGeom prst="line">
            <a:avLst/>
          </a:prstGeom>
          <a:noFill/>
          <a:ln w="28575" cap="flat" cmpd="sng" algn="ctr">
            <a:solidFill>
              <a:srgbClr val="EC7061"/>
            </a:solidFill>
            <a:prstDash val="solid"/>
            <a:miter lim="800000"/>
          </a:ln>
          <a:effectLst/>
        </p:spPr>
      </p:cxnSp>
      <p:cxnSp>
        <p:nvCxnSpPr>
          <p:cNvPr id="46" name="直接连接符 45"/>
          <p:cNvCxnSpPr>
            <a:stCxn id="13" idx="2"/>
            <a:endCxn id="18" idx="0"/>
          </p:cNvCxnSpPr>
          <p:nvPr/>
        </p:nvCxnSpPr>
        <p:spPr bwMode="gray">
          <a:xfrm>
            <a:off x="8446698" y="3650887"/>
            <a:ext cx="0" cy="284074"/>
          </a:xfrm>
          <a:prstGeom prst="line">
            <a:avLst/>
          </a:prstGeom>
          <a:noFill/>
          <a:ln w="19050" cap="flat" cmpd="sng" algn="ctr">
            <a:solidFill>
              <a:schemeClr val="tx1"/>
            </a:solidFill>
            <a:prstDash val="solid"/>
            <a:miter lim="800000"/>
          </a:ln>
          <a:effectLst/>
        </p:spPr>
      </p:cxnSp>
      <p:cxnSp>
        <p:nvCxnSpPr>
          <p:cNvPr id="47" name="直接连接符 46"/>
          <p:cNvCxnSpPr>
            <a:stCxn id="18" idx="3"/>
            <a:endCxn id="38" idx="1"/>
          </p:cNvCxnSpPr>
          <p:nvPr/>
        </p:nvCxnSpPr>
        <p:spPr bwMode="gray">
          <a:xfrm>
            <a:off x="8701775" y="4141961"/>
            <a:ext cx="795889" cy="0"/>
          </a:xfrm>
          <a:prstGeom prst="line">
            <a:avLst/>
          </a:prstGeom>
          <a:noFill/>
          <a:ln w="19050" cap="flat" cmpd="sng" algn="ctr">
            <a:solidFill>
              <a:srgbClr val="151515"/>
            </a:solidFill>
            <a:prstDash val="solid"/>
            <a:miter lim="800000"/>
          </a:ln>
          <a:effectLst/>
        </p:spPr>
      </p:cxnSp>
      <p:cxnSp>
        <p:nvCxnSpPr>
          <p:cNvPr id="48" name="直接连接符 47"/>
          <p:cNvCxnSpPr>
            <a:stCxn id="27" idx="2"/>
            <a:endCxn id="38" idx="0"/>
          </p:cNvCxnSpPr>
          <p:nvPr/>
        </p:nvCxnSpPr>
        <p:spPr bwMode="ltGray">
          <a:xfrm>
            <a:off x="9750103" y="3650887"/>
            <a:ext cx="0" cy="284074"/>
          </a:xfrm>
          <a:prstGeom prst="line">
            <a:avLst/>
          </a:prstGeom>
          <a:noFill/>
          <a:ln w="28575" cap="flat" cmpd="sng" algn="ctr">
            <a:solidFill>
              <a:srgbClr val="EC7061"/>
            </a:solidFill>
            <a:prstDash val="solid"/>
            <a:miter lim="800000"/>
          </a:ln>
          <a:effectLst/>
        </p:spPr>
      </p:cxnSp>
      <p:sp>
        <p:nvSpPr>
          <p:cNvPr id="181" name="圆角矩形 180"/>
          <p:cNvSpPr/>
          <p:nvPr/>
        </p:nvSpPr>
        <p:spPr bwMode="gray">
          <a:xfrm>
            <a:off x="3629832" y="5108667"/>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椭圆 181"/>
          <p:cNvSpPr>
            <a:spLocks noChangeAspect="1"/>
          </p:cNvSpPr>
          <p:nvPr/>
        </p:nvSpPr>
        <p:spPr bwMode="gray">
          <a:xfrm>
            <a:off x="3837002" y="5228037"/>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4"/>
          <p:cNvSpPr>
            <a:spLocks noChangeAspect="1"/>
          </p:cNvSpPr>
          <p:nvPr/>
        </p:nvSpPr>
        <p:spPr bwMode="black">
          <a:xfrm>
            <a:off x="3837002" y="5773686"/>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椭圆 183"/>
          <p:cNvSpPr>
            <a:spLocks noChangeAspect="1"/>
          </p:cNvSpPr>
          <p:nvPr/>
        </p:nvSpPr>
        <p:spPr bwMode="gray">
          <a:xfrm>
            <a:off x="4455188" y="5228037"/>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Oval 4"/>
          <p:cNvSpPr>
            <a:spLocks noChangeAspect="1"/>
          </p:cNvSpPr>
          <p:nvPr/>
        </p:nvSpPr>
        <p:spPr bwMode="gray">
          <a:xfrm>
            <a:off x="4455188" y="5773686"/>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6" name="直接连接符 185"/>
          <p:cNvCxnSpPr>
            <a:stCxn id="182" idx="4"/>
            <a:endCxn id="183" idx="0"/>
          </p:cNvCxnSpPr>
          <p:nvPr/>
        </p:nvCxnSpPr>
        <p:spPr bwMode="gray">
          <a:xfrm>
            <a:off x="3963002" y="5480037"/>
            <a:ext cx="0" cy="293649"/>
          </a:xfrm>
          <a:prstGeom prst="line">
            <a:avLst/>
          </a:prstGeom>
          <a:noFill/>
          <a:ln w="19050" cap="flat" cmpd="sng" algn="ctr">
            <a:solidFill>
              <a:srgbClr val="151515"/>
            </a:solidFill>
            <a:prstDash val="solid"/>
            <a:miter lim="800000"/>
          </a:ln>
          <a:effectLst/>
        </p:spPr>
      </p:cxnSp>
      <p:cxnSp>
        <p:nvCxnSpPr>
          <p:cNvPr id="187" name="直接连接符 186"/>
          <p:cNvCxnSpPr>
            <a:stCxn id="183" idx="6"/>
            <a:endCxn id="185" idx="2"/>
          </p:cNvCxnSpPr>
          <p:nvPr/>
        </p:nvCxnSpPr>
        <p:spPr bwMode="gray">
          <a:xfrm>
            <a:off x="4089002" y="5899686"/>
            <a:ext cx="366186" cy="0"/>
          </a:xfrm>
          <a:prstGeom prst="line">
            <a:avLst/>
          </a:prstGeom>
          <a:noFill/>
          <a:ln w="19050" cap="flat" cmpd="sng" algn="ctr">
            <a:solidFill>
              <a:srgbClr val="151515"/>
            </a:solidFill>
            <a:prstDash val="solid"/>
            <a:miter lim="800000"/>
          </a:ln>
          <a:effectLst/>
        </p:spPr>
      </p:cxnSp>
      <p:cxnSp>
        <p:nvCxnSpPr>
          <p:cNvPr id="188" name="直接连接符 187"/>
          <p:cNvCxnSpPr>
            <a:stCxn id="184" idx="3"/>
            <a:endCxn id="183" idx="7"/>
          </p:cNvCxnSpPr>
          <p:nvPr/>
        </p:nvCxnSpPr>
        <p:spPr bwMode="gray">
          <a:xfrm flipH="1">
            <a:off x="4052097" y="5443132"/>
            <a:ext cx="439996" cy="367459"/>
          </a:xfrm>
          <a:prstGeom prst="line">
            <a:avLst/>
          </a:prstGeom>
          <a:noFill/>
          <a:ln w="19050" cap="flat" cmpd="sng" algn="ctr">
            <a:solidFill>
              <a:srgbClr val="151515"/>
            </a:solidFill>
            <a:prstDash val="solid"/>
            <a:miter lim="800000"/>
          </a:ln>
          <a:effectLst/>
        </p:spPr>
      </p:cxnSp>
      <p:sp>
        <p:nvSpPr>
          <p:cNvPr id="189" name="圆角矩形 188"/>
          <p:cNvSpPr/>
          <p:nvPr/>
        </p:nvSpPr>
        <p:spPr bwMode="gray">
          <a:xfrm>
            <a:off x="3805910" y="6022200"/>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圆角矩形 190"/>
          <p:cNvSpPr/>
          <p:nvPr/>
        </p:nvSpPr>
        <p:spPr bwMode="gray">
          <a:xfrm>
            <a:off x="3629832" y="3361780"/>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椭圆 191"/>
          <p:cNvSpPr>
            <a:spLocks noChangeAspect="1"/>
          </p:cNvSpPr>
          <p:nvPr/>
        </p:nvSpPr>
        <p:spPr bwMode="gray">
          <a:xfrm>
            <a:off x="4154425"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Oval 4"/>
          <p:cNvSpPr>
            <a:spLocks noChangeAspect="1"/>
          </p:cNvSpPr>
          <p:nvPr/>
        </p:nvSpPr>
        <p:spPr bwMode="black">
          <a:xfrm>
            <a:off x="3837002" y="402679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Oval 4"/>
          <p:cNvSpPr>
            <a:spLocks noChangeAspect="1"/>
          </p:cNvSpPr>
          <p:nvPr/>
        </p:nvSpPr>
        <p:spPr bwMode="gray">
          <a:xfrm>
            <a:off x="4455188" y="4026799"/>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6" name="直接连接符 195"/>
          <p:cNvCxnSpPr>
            <a:stCxn id="192" idx="3"/>
            <a:endCxn id="193" idx="0"/>
          </p:cNvCxnSpPr>
          <p:nvPr/>
        </p:nvCxnSpPr>
        <p:spPr bwMode="gray">
          <a:xfrm flipH="1">
            <a:off x="3963002" y="3696245"/>
            <a:ext cx="228328" cy="330554"/>
          </a:xfrm>
          <a:prstGeom prst="line">
            <a:avLst/>
          </a:prstGeom>
          <a:noFill/>
          <a:ln w="19050" cap="flat" cmpd="sng" algn="ctr">
            <a:solidFill>
              <a:srgbClr val="151515"/>
            </a:solidFill>
            <a:prstDash val="solid"/>
            <a:miter lim="800000"/>
          </a:ln>
          <a:effectLst/>
        </p:spPr>
      </p:cxnSp>
      <p:cxnSp>
        <p:nvCxnSpPr>
          <p:cNvPr id="197" name="直接连接符 196"/>
          <p:cNvCxnSpPr>
            <a:stCxn id="193" idx="6"/>
            <a:endCxn id="195" idx="2"/>
          </p:cNvCxnSpPr>
          <p:nvPr/>
        </p:nvCxnSpPr>
        <p:spPr bwMode="gray">
          <a:xfrm>
            <a:off x="4089002" y="4152799"/>
            <a:ext cx="366186" cy="0"/>
          </a:xfrm>
          <a:prstGeom prst="line">
            <a:avLst/>
          </a:prstGeom>
          <a:noFill/>
          <a:ln w="19050" cap="flat" cmpd="sng" algn="ctr">
            <a:solidFill>
              <a:srgbClr val="151515"/>
            </a:solidFill>
            <a:prstDash val="solid"/>
            <a:miter lim="800000"/>
          </a:ln>
          <a:effectLst/>
        </p:spPr>
      </p:cxnSp>
      <p:sp>
        <p:nvSpPr>
          <p:cNvPr id="199" name="圆角矩形 198"/>
          <p:cNvSpPr/>
          <p:nvPr/>
        </p:nvSpPr>
        <p:spPr bwMode="gray">
          <a:xfrm>
            <a:off x="3805910" y="4275313"/>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圆角矩形 200"/>
          <p:cNvSpPr/>
          <p:nvPr/>
        </p:nvSpPr>
        <p:spPr bwMode="gray">
          <a:xfrm>
            <a:off x="1581934" y="3361780"/>
            <a:ext cx="1284526" cy="117250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椭圆 201"/>
          <p:cNvSpPr>
            <a:spLocks noChangeAspect="1"/>
          </p:cNvSpPr>
          <p:nvPr/>
        </p:nvSpPr>
        <p:spPr bwMode="gray">
          <a:xfrm>
            <a:off x="1789104"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Oval 4"/>
          <p:cNvSpPr>
            <a:spLocks noChangeAspect="1"/>
          </p:cNvSpPr>
          <p:nvPr/>
        </p:nvSpPr>
        <p:spPr bwMode="gray">
          <a:xfrm>
            <a:off x="1789104" y="4026799"/>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椭圆 203"/>
          <p:cNvSpPr>
            <a:spLocks noChangeAspect="1"/>
          </p:cNvSpPr>
          <p:nvPr/>
        </p:nvSpPr>
        <p:spPr bwMode="gray">
          <a:xfrm>
            <a:off x="2407290" y="3481150"/>
            <a:ext cx="252000" cy="25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Oval 4"/>
          <p:cNvSpPr>
            <a:spLocks noChangeAspect="1"/>
          </p:cNvSpPr>
          <p:nvPr/>
        </p:nvSpPr>
        <p:spPr bwMode="black">
          <a:xfrm>
            <a:off x="2407290" y="4026799"/>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6" name="直接连接符 205"/>
          <p:cNvCxnSpPr>
            <a:stCxn id="202" idx="5"/>
            <a:endCxn id="205" idx="1"/>
          </p:cNvCxnSpPr>
          <p:nvPr/>
        </p:nvCxnSpPr>
        <p:spPr bwMode="gray">
          <a:xfrm>
            <a:off x="2004199" y="3696245"/>
            <a:ext cx="439996" cy="367459"/>
          </a:xfrm>
          <a:prstGeom prst="line">
            <a:avLst/>
          </a:prstGeom>
          <a:noFill/>
          <a:ln w="19050" cap="flat" cmpd="sng" algn="ctr">
            <a:solidFill>
              <a:srgbClr val="151515"/>
            </a:solidFill>
            <a:prstDash val="solid"/>
            <a:miter lim="800000"/>
          </a:ln>
          <a:effectLst/>
        </p:spPr>
      </p:cxnSp>
      <p:cxnSp>
        <p:nvCxnSpPr>
          <p:cNvPr id="207" name="直接连接符 206"/>
          <p:cNvCxnSpPr>
            <a:stCxn id="203" idx="0"/>
            <a:endCxn id="202" idx="4"/>
          </p:cNvCxnSpPr>
          <p:nvPr/>
        </p:nvCxnSpPr>
        <p:spPr bwMode="gray">
          <a:xfrm flipV="1">
            <a:off x="1915104" y="3733150"/>
            <a:ext cx="0" cy="293649"/>
          </a:xfrm>
          <a:prstGeom prst="line">
            <a:avLst/>
          </a:prstGeom>
          <a:noFill/>
          <a:ln w="19050" cap="flat" cmpd="sng" algn="ctr">
            <a:solidFill>
              <a:srgbClr val="151515"/>
            </a:solidFill>
            <a:prstDash val="solid"/>
            <a:miter lim="800000"/>
          </a:ln>
          <a:effectLst/>
        </p:spPr>
      </p:cxnSp>
      <p:cxnSp>
        <p:nvCxnSpPr>
          <p:cNvPr id="208" name="直接连接符 207"/>
          <p:cNvCxnSpPr>
            <a:stCxn id="204" idx="4"/>
            <a:endCxn id="205" idx="0"/>
          </p:cNvCxnSpPr>
          <p:nvPr/>
        </p:nvCxnSpPr>
        <p:spPr bwMode="gray">
          <a:xfrm>
            <a:off x="2533290" y="3733150"/>
            <a:ext cx="0" cy="293649"/>
          </a:xfrm>
          <a:prstGeom prst="line">
            <a:avLst/>
          </a:prstGeom>
          <a:noFill/>
          <a:ln w="19050" cap="flat" cmpd="sng" algn="ctr">
            <a:solidFill>
              <a:srgbClr val="151515"/>
            </a:solidFill>
            <a:prstDash val="solid"/>
            <a:miter lim="800000"/>
          </a:ln>
          <a:effectLst/>
        </p:spPr>
      </p:cxnSp>
      <p:sp>
        <p:nvSpPr>
          <p:cNvPr id="209" name="圆角矩形 208"/>
          <p:cNvSpPr/>
          <p:nvPr/>
        </p:nvSpPr>
        <p:spPr bwMode="gray">
          <a:xfrm>
            <a:off x="1758012" y="4275313"/>
            <a:ext cx="932370" cy="258971"/>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8" name="直接连接符 217"/>
          <p:cNvCxnSpPr>
            <a:stCxn id="193" idx="2"/>
            <a:endCxn id="205" idx="6"/>
          </p:cNvCxnSpPr>
          <p:nvPr/>
        </p:nvCxnSpPr>
        <p:spPr bwMode="gray">
          <a:xfrm flipH="1">
            <a:off x="2659290" y="4152799"/>
            <a:ext cx="1177712" cy="0"/>
          </a:xfrm>
          <a:prstGeom prst="line">
            <a:avLst/>
          </a:prstGeom>
          <a:noFill/>
          <a:ln w="19050" cap="flat" cmpd="sng" algn="ctr">
            <a:solidFill>
              <a:srgbClr val="151515"/>
            </a:solidFill>
            <a:prstDash val="solid"/>
            <a:miter lim="800000"/>
          </a:ln>
          <a:effectLst/>
        </p:spPr>
      </p:cxnSp>
      <p:cxnSp>
        <p:nvCxnSpPr>
          <p:cNvPr id="221" name="直接连接符 220"/>
          <p:cNvCxnSpPr>
            <a:stCxn id="193" idx="4"/>
            <a:endCxn id="182" idx="0"/>
          </p:cNvCxnSpPr>
          <p:nvPr/>
        </p:nvCxnSpPr>
        <p:spPr bwMode="gray">
          <a:xfrm>
            <a:off x="3963002" y="4278799"/>
            <a:ext cx="0" cy="949238"/>
          </a:xfrm>
          <a:prstGeom prst="line">
            <a:avLst/>
          </a:prstGeom>
          <a:noFill/>
          <a:ln w="19050" cap="flat" cmpd="sng" algn="ctr">
            <a:solidFill>
              <a:srgbClr val="151515"/>
            </a:solidFill>
            <a:prstDash val="solid"/>
            <a:miter lim="800000"/>
          </a:ln>
          <a:effectLst/>
        </p:spPr>
      </p:cxnSp>
      <p:sp>
        <p:nvSpPr>
          <p:cNvPr id="224" name="Oval 4"/>
          <p:cNvSpPr>
            <a:spLocks noChangeAspect="1"/>
          </p:cNvSpPr>
          <p:nvPr/>
        </p:nvSpPr>
        <p:spPr bwMode="gray">
          <a:xfrm>
            <a:off x="537303" y="5578688"/>
            <a:ext cx="252000" cy="252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圆角矩形 224"/>
          <p:cNvSpPr/>
          <p:nvPr/>
        </p:nvSpPr>
        <p:spPr bwMode="gray">
          <a:xfrm>
            <a:off x="896929" y="5561537"/>
            <a:ext cx="2086805" cy="304050"/>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bridge in 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圆角矩形 225"/>
          <p:cNvSpPr/>
          <p:nvPr/>
        </p:nvSpPr>
        <p:spPr bwMode="gray">
          <a:xfrm>
            <a:off x="2477993" y="3357076"/>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圆角矩形 226"/>
          <p:cNvSpPr/>
          <p:nvPr/>
        </p:nvSpPr>
        <p:spPr bwMode="gray">
          <a:xfrm>
            <a:off x="3484803" y="3357076"/>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圆角矩形 227"/>
          <p:cNvSpPr/>
          <p:nvPr/>
        </p:nvSpPr>
        <p:spPr bwMode="gray">
          <a:xfrm>
            <a:off x="3484803" y="5120119"/>
            <a:ext cx="547709" cy="288239"/>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9" name="图片 228" descr="PC.png"/>
          <p:cNvPicPr>
            <a:picLocks noChangeAspect="1"/>
          </p:cNvPicPr>
          <p:nvPr/>
        </p:nvPicPr>
        <p:blipFill>
          <a:blip r:embed="rId4" cstate="print"/>
          <a:stretch>
            <a:fillRect/>
          </a:stretch>
        </p:blipFill>
        <p:spPr bwMode="gray">
          <a:xfrm>
            <a:off x="5222037" y="5678286"/>
            <a:ext cx="576563" cy="442800"/>
          </a:xfrm>
          <a:prstGeom prst="rect">
            <a:avLst/>
          </a:prstGeom>
        </p:spPr>
      </p:pic>
      <p:cxnSp>
        <p:nvCxnSpPr>
          <p:cNvPr id="230" name="直接连接符 229"/>
          <p:cNvCxnSpPr>
            <a:stCxn id="229" idx="1"/>
            <a:endCxn id="185" idx="6"/>
          </p:cNvCxnSpPr>
          <p:nvPr/>
        </p:nvCxnSpPr>
        <p:spPr bwMode="gray">
          <a:xfrm flipH="1">
            <a:off x="4707188" y="5899686"/>
            <a:ext cx="514849" cy="0"/>
          </a:xfrm>
          <a:prstGeom prst="line">
            <a:avLst/>
          </a:prstGeom>
          <a:noFill/>
          <a:ln w="19050" cap="flat" cmpd="sng" algn="ctr">
            <a:solidFill>
              <a:srgbClr val="151515"/>
            </a:solidFill>
            <a:prstDash val="solid"/>
            <a:miter lim="800000"/>
          </a:ln>
          <a:effectLst/>
        </p:spPr>
      </p:cxnSp>
      <p:sp>
        <p:nvSpPr>
          <p:cNvPr id="231" name="文本框 230"/>
          <p:cNvSpPr txBox="1"/>
          <p:nvPr/>
        </p:nvSpPr>
        <p:spPr bwMode="gray">
          <a:xfrm>
            <a:off x="5258903" y="5940333"/>
            <a:ext cx="497251" cy="463653"/>
          </a:xfrm>
          <a:prstGeom prst="rect">
            <a:avLst/>
          </a:prstGeom>
          <a:noFill/>
        </p:spPr>
        <p:txBody>
          <a:bodyPr wrap="non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6" name="图片 235" descr="PC.png"/>
          <p:cNvPicPr>
            <a:picLocks noChangeAspect="1"/>
          </p:cNvPicPr>
          <p:nvPr/>
        </p:nvPicPr>
        <p:blipFill>
          <a:blip r:embed="rId4" cstate="print"/>
          <a:stretch>
            <a:fillRect/>
          </a:stretch>
        </p:blipFill>
        <p:spPr bwMode="gray">
          <a:xfrm>
            <a:off x="745174" y="3931399"/>
            <a:ext cx="576563" cy="442800"/>
          </a:xfrm>
          <a:prstGeom prst="rect">
            <a:avLst/>
          </a:prstGeom>
        </p:spPr>
      </p:pic>
      <p:cxnSp>
        <p:nvCxnSpPr>
          <p:cNvPr id="237" name="直接连接符 236"/>
          <p:cNvCxnSpPr>
            <a:stCxn id="236" idx="3"/>
            <a:endCxn id="203" idx="2"/>
          </p:cNvCxnSpPr>
          <p:nvPr/>
        </p:nvCxnSpPr>
        <p:spPr bwMode="gray">
          <a:xfrm>
            <a:off x="1321737" y="4152799"/>
            <a:ext cx="467367" cy="0"/>
          </a:xfrm>
          <a:prstGeom prst="line">
            <a:avLst/>
          </a:prstGeom>
          <a:noFill/>
          <a:ln w="19050" cap="flat" cmpd="sng" algn="ctr">
            <a:solidFill>
              <a:srgbClr val="151515"/>
            </a:solidFill>
            <a:prstDash val="solid"/>
            <a:miter lim="800000"/>
          </a:ln>
          <a:effectLst/>
        </p:spPr>
      </p:cxnSp>
      <p:sp>
        <p:nvSpPr>
          <p:cNvPr id="238" name="文本框 237"/>
          <p:cNvSpPr txBox="1"/>
          <p:nvPr/>
        </p:nvSpPr>
        <p:spPr bwMode="gray">
          <a:xfrm>
            <a:off x="778911" y="4180331"/>
            <a:ext cx="497251" cy="463653"/>
          </a:xfrm>
          <a:prstGeom prst="rect">
            <a:avLst/>
          </a:prstGeom>
          <a:noFill/>
        </p:spPr>
        <p:txBody>
          <a:bodyPr wrap="non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4" name="直接箭头连接符 243"/>
          <p:cNvCxnSpPr/>
          <p:nvPr/>
        </p:nvCxnSpPr>
        <p:spPr bwMode="gray">
          <a:xfrm>
            <a:off x="1351720" y="4235557"/>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7" name="直接箭头连接符 246"/>
          <p:cNvCxnSpPr/>
          <p:nvPr/>
        </p:nvCxnSpPr>
        <p:spPr bwMode="gray">
          <a:xfrm>
            <a:off x="3053941" y="4235557"/>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直接箭头连接符 247"/>
          <p:cNvCxnSpPr/>
          <p:nvPr/>
        </p:nvCxnSpPr>
        <p:spPr bwMode="gray">
          <a:xfrm rot="5400000">
            <a:off x="3621571" y="4834743"/>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直接箭头连接符 248"/>
          <p:cNvCxnSpPr/>
          <p:nvPr/>
        </p:nvCxnSpPr>
        <p:spPr bwMode="gray">
          <a:xfrm rot="5400000">
            <a:off x="3729002" y="5662260"/>
            <a:ext cx="216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0" name="直接箭头连接符 249"/>
          <p:cNvCxnSpPr/>
          <p:nvPr/>
        </p:nvCxnSpPr>
        <p:spPr bwMode="gray">
          <a:xfrm>
            <a:off x="4154425" y="5977304"/>
            <a:ext cx="252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1" name="直接箭头连接符 250"/>
          <p:cNvCxnSpPr/>
          <p:nvPr/>
        </p:nvCxnSpPr>
        <p:spPr bwMode="gray">
          <a:xfrm>
            <a:off x="4801583" y="5977304"/>
            <a:ext cx="360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2" name="直接箭头连接符 251"/>
          <p:cNvCxnSpPr/>
          <p:nvPr/>
        </p:nvCxnSpPr>
        <p:spPr bwMode="gray">
          <a:xfrm rot="16200000" flipV="1">
            <a:off x="1714732" y="3879043"/>
            <a:ext cx="216000"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3" name="直接箭头连接符 252"/>
          <p:cNvCxnSpPr/>
          <p:nvPr/>
        </p:nvCxnSpPr>
        <p:spPr bwMode="gray">
          <a:xfrm>
            <a:off x="2128691" y="3716338"/>
            <a:ext cx="252336" cy="198798"/>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直接箭头连接符 255"/>
          <p:cNvCxnSpPr/>
          <p:nvPr/>
        </p:nvCxnSpPr>
        <p:spPr bwMode="gray">
          <a:xfrm>
            <a:off x="468317" y="6033800"/>
            <a:ext cx="430862" cy="0"/>
          </a:xfrm>
          <a:prstGeom prst="straightConnector1">
            <a:avLst/>
          </a:prstGeom>
          <a:ln w="28575">
            <a:solidFill>
              <a:srgbClr val="1163AB"/>
            </a:solidFill>
            <a:tailEnd type="triangle"/>
          </a:ln>
        </p:spPr>
        <p:style>
          <a:lnRef idx="1">
            <a:schemeClr val="accent1"/>
          </a:lnRef>
          <a:fillRef idx="0">
            <a:schemeClr val="accent1"/>
          </a:fillRef>
          <a:effectRef idx="0">
            <a:schemeClr val="accent1"/>
          </a:effectRef>
          <a:fontRef idx="minor">
            <a:schemeClr val="tx1"/>
          </a:fontRef>
        </p:style>
      </p:cxnSp>
      <p:sp>
        <p:nvSpPr>
          <p:cNvPr id="257" name="圆角矩形 256"/>
          <p:cNvSpPr/>
          <p:nvPr/>
        </p:nvSpPr>
        <p:spPr bwMode="gray">
          <a:xfrm>
            <a:off x="896929" y="5882338"/>
            <a:ext cx="2215595" cy="360733"/>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access for 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8364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8" y="1242452"/>
            <a:ext cx="11306175" cy="5139297"/>
          </a:xfrm>
        </p:spPr>
        <p:txBody>
          <a:bodyPr/>
          <a:lstStyle/>
          <a:p>
            <a:r>
              <a:rPr lang="en-US" sz="2000" smtClean="0">
                <a:sym typeface="Huawei Sans" panose="020C0503030203020204" pitchFamily="34" charset="0"/>
              </a:rPr>
              <a:t>The Rapid Spanning Tree Protocol (RSTP), an enhancement to the Spanning Tree Protocol (STP), allows for fast network topology convergence. When RSTP/STP runs on a VLAN-based network, all VLANs on a local area network (LAN) use the same spanning tree. The blocked link does not carry any traffic, and traffic cannot be load balanced among VLANs. As a result, the link bandwidth usage and device resource usage are low.</a:t>
            </a:r>
            <a:endParaRPr lang="en-US" altLang="zh-CN" sz="2000" smtClean="0">
              <a:sym typeface="Huawei Sans" panose="020C0503030203020204" pitchFamily="34" charset="0"/>
            </a:endParaRPr>
          </a:p>
          <a:p>
            <a:r>
              <a:rPr lang="en-US" sz="2000" smtClean="0">
                <a:sym typeface="Huawei Sans" panose="020C0503030203020204" pitchFamily="34" charset="0"/>
              </a:rPr>
              <a:t>To offset disadvantages of RSTP/STP, IEEE introduced the Multiple Spanning Tree Protocol (MSTP) in 2002, which is standardized as IEEE 802.1s. MSTP is compatible with STP and RSTP. Multiple loop-free trees are set up to prevent broadcast storms and implement redundancy.</a:t>
            </a:r>
          </a:p>
          <a:p>
            <a:r>
              <a:rPr lang="en-US" sz="2000" smtClean="0">
                <a:sym typeface="Huawei Sans" panose="020C0503030203020204" pitchFamily="34" charset="0"/>
              </a:rPr>
              <a:t>This document describes the improvements of MSTP compared with RSTP/STP, basic concepts and working mechanism of MSTP, and MSTP configurations.</a:t>
            </a: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8810297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MSTP Configurations</a:t>
            </a: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290076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sym typeface="Huawei Sans" panose="020C0503030203020204" pitchFamily="34" charset="0"/>
              </a:rPr>
              <a:t>MSTP Configuration Commands</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mode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 working mode of a switching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31917" y="2041979"/>
            <a:ext cx="10258383"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 switching device supports three working modes: STP, RSTP, and MSTP. By default, the device works in MSTP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7" y="312837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enable</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551384" y="2696231"/>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MSTP.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31917" y="3477189"/>
            <a:ext cx="10608699" cy="1323439"/>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STP/RSTP/MSTP on a switching device or an interface. By default, STP, RSTP, or MSTP is enabled globally and on an interface.</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Therefore, to ensure rapid and stable spanning tree calculation, before enabling STP, RSTP, or MSTP, perform basic configurations on the switching device and its interfaces.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9641315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Configuring and Activating an MST Region (1)</a:t>
            </a:r>
            <a:endParaRPr lang="en-US" altLang="zh-CN" dirty="0">
              <a:sym typeface="Huawei Sans" panose="020C0503030203020204" pitchFamily="34" charset="0"/>
            </a:endParaRPr>
          </a:p>
        </p:txBody>
      </p:sp>
      <p:sp>
        <p:nvSpPr>
          <p:cNvPr id="10" name="矩形 9"/>
          <p:cNvSpPr/>
          <p:nvPr/>
        </p:nvSpPr>
        <p:spPr bwMode="gray">
          <a:xfrm>
            <a:off x="1031917" y="1681548"/>
            <a:ext cx="10608699"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region-configuration</a:t>
            </a:r>
          </a:p>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Enter the MST region view.</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1031917" y="305334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region-name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4" y="2621195"/>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name of the MST 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1031917" y="3391896"/>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the MST region name is the bridge MAC address of a switching device.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031917" y="4508897"/>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vlan</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vlan-id1</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to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vlan-id2</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4" y="4076750"/>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mapping between VLANs and MSTIs.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1031917" y="484745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Map a VLAN to an MSTI. By default, all VLANs are mapped to the CIST, namely, MSTI 0.</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576052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Configuring and Activating an MST Region (2)</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revision-level</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level</a:t>
            </a:r>
            <a:endParaRPr lang="en-US" sz="1600"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revision level of the MST region.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7" y="319304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mst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-region]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active region-configuration</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551384" y="2760895"/>
            <a:ext cx="11089232" cy="338554"/>
          </a:xfrm>
          <a:prstGeom prst="rect">
            <a:avLst/>
          </a:prstGeom>
        </p:spPr>
        <p:txBody>
          <a:bodyPr wrap="square">
            <a:spAutoFit/>
          </a:bodyPr>
          <a:lstStyle/>
          <a:p>
            <a:pPr marL="342900" indent="-342900" fontAlgn="auto">
              <a:buFont typeface="+mj-lt"/>
              <a:buAutoNum type="arabicPeriod" startAt="5"/>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Activate the configuration of the MST region.</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1031917" y="3531596"/>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Make the region name, VLAN mapping table, and MSTP revision level take effect.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1031917" y="2036553"/>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revision level of the MST region for a switching device. By default, the revision level of an MST region is 0.</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95658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Optional MSTP Configuration Commands (1)</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root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primary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secondary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root bridge and secondary root bridge.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31917" y="203642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switch as the root bridge or secondary root bridge in a spanning tree.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1031917" y="3293921"/>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priority of the switching device in a spanning tree. By default, the priority of a switching device in a spanning tree is 32768.</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1031917" y="2939043"/>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384" y="2506896"/>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priority of a switching device in a specified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1031917" y="4443965"/>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pathcost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-standard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dot1d-1998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legacy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51384" y="4011818"/>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path cost of an interface in the specified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1031917" y="4782519"/>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path cost calculation method. By default, IEEE 802.1t is used to calculate the path cost.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1031917" y="5345582"/>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cost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5" name="矩形 24"/>
          <p:cNvSpPr/>
          <p:nvPr/>
        </p:nvSpPr>
        <p:spPr bwMode="gray">
          <a:xfrm>
            <a:off x="1031917" y="5684136"/>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path cost of a port in a spanning tree. By default, the path cost of a port in a spanning tree is the path cost corresponding to the port rate.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124486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1594799" y="410400"/>
            <a:ext cx="10151113" cy="640800"/>
          </a:xfrm>
        </p:spPr>
        <p:txBody>
          <a:bodyPr/>
          <a:lstStyle/>
          <a:p>
            <a:r>
              <a:rPr lang="en-US" dirty="0" smtClean="0">
                <a:sym typeface="Huawei Sans" panose="020C0503030203020204" pitchFamily="34" charset="0"/>
              </a:rPr>
              <a:t>Optional MSTP Configuration Commands (2)</a:t>
            </a:r>
            <a:endParaRPr lang="en-US" altLang="zh-CN" dirty="0">
              <a:sym typeface="Huawei Sans" panose="020C0503030203020204" pitchFamily="34" charset="0"/>
            </a:endParaRPr>
          </a:p>
        </p:txBody>
      </p:sp>
      <p:sp>
        <p:nvSpPr>
          <p:cNvPr id="10" name="矩形 9"/>
          <p:cNvSpPr/>
          <p:nvPr/>
        </p:nvSpPr>
        <p:spPr bwMode="gray">
          <a:xfrm>
            <a:off x="1031917" y="1681548"/>
            <a:ext cx="10608699"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instance-id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port 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1249401"/>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a priority for a port in an MSTI.</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1031917" y="2036421"/>
            <a:ext cx="10608699" cy="373757"/>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Sets the priority of a port in a spanning tree. By default, the priority of a port on a switching device is 128.</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56653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sp>
        <p:nvSpPr>
          <p:cNvPr id="69" name="文本占位符 68"/>
          <p:cNvSpPr>
            <a:spLocks noGrp="1"/>
          </p:cNvSpPr>
          <p:nvPr>
            <p:ph type="body" sz="quarter" idx="10"/>
          </p:nvPr>
        </p:nvSpPr>
        <p:spPr bwMode="gray">
          <a:xfrm>
            <a:off x="6096000" y="1242453"/>
            <a:ext cx="5662052" cy="4905486"/>
          </a:xfrm>
        </p:spPr>
        <p:txBody>
          <a:bodyPr/>
          <a:lstStyle/>
          <a:p>
            <a:r>
              <a:rPr lang="en-US" sz="1400" dirty="0" smtClean="0">
                <a:sym typeface="Huawei Sans" panose="020C0503030203020204" pitchFamily="34" charset="0"/>
              </a:rPr>
              <a:t>Scenario:</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To implement redundancy on a complex network, network designers tend to deploy multiple physical links between two devices, one of which is the primary link and the others are the backup. Loops may occur in this situation. To this end, MSTP can be deployed on the network to prevent loops.</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MSTP blocks redundant links on a Layer 2 network and trims the network into a loop-free tree. In addition, MSTP can be deployed to implement load balancing among VLANs.</a:t>
            </a:r>
            <a:endParaRPr lang="en-US" altLang="zh-CN" sz="1200" dirty="0" smtClean="0">
              <a:sym typeface="Huawei Sans" panose="020C0503030203020204" pitchFamily="34" charset="0"/>
            </a:endParaRPr>
          </a:p>
          <a:p>
            <a:r>
              <a:rPr lang="en-US" sz="1400" dirty="0" smtClean="0">
                <a:sym typeface="Huawei Sans" panose="020C0503030203020204" pitchFamily="34" charset="0"/>
              </a:rPr>
              <a:t>Requirements:</a:t>
            </a:r>
            <a:endParaRPr lang="en-US" altLang="zh-CN" sz="1400" dirty="0" smtClean="0">
              <a:sym typeface="Huawei Sans" panose="020C0503030203020204" pitchFamily="34" charset="0"/>
            </a:endParaRPr>
          </a:p>
          <a:p>
            <a:pPr lvl="1"/>
            <a:r>
              <a:rPr lang="en-US" sz="1200" dirty="0" smtClean="0">
                <a:sym typeface="Huawei Sans" panose="020C0503030203020204" pitchFamily="34" charset="0"/>
              </a:rPr>
              <a:t>Configure MSTP on SW1, SW2, SW3, and SW4.</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To load balance traffic from VLANs 2 and 3, configure MSTP multi-instance.</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Configure a VLAN mapping table to associate VLANs with MSTIs.</a:t>
            </a:r>
            <a:endParaRPr lang="en-US" altLang="zh-CN" sz="1200" dirty="0" smtClean="0">
              <a:sym typeface="Huawei Sans" panose="020C0503030203020204" pitchFamily="34" charset="0"/>
            </a:endParaRPr>
          </a:p>
          <a:p>
            <a:pPr lvl="1"/>
            <a:r>
              <a:rPr lang="en-US" sz="1200" dirty="0" smtClean="0">
                <a:sym typeface="Huawei Sans" panose="020C0503030203020204" pitchFamily="34" charset="0"/>
              </a:rPr>
              <a:t>Configure the port connected to the PC as the edge port because the port does not need to participate in MSTP calculation.</a:t>
            </a:r>
            <a:endParaRPr lang="en-US" altLang="zh-CN" sz="1200" dirty="0" smtClean="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sym typeface="Huawei Sans" panose="020C0503030203020204" pitchFamily="34" charset="0"/>
              </a:rPr>
              <a:t>Case: Single-Region Multi-Instance Configuration (1)</a:t>
            </a:r>
            <a:endParaRPr lang="en-US" altLang="zh-CN" dirty="0">
              <a:sym typeface="Huawei Sans" panose="020C0503030203020204" pitchFamily="34" charset="0"/>
            </a:endParaRPr>
          </a:p>
        </p:txBody>
      </p:sp>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56" name="直接连接符 55"/>
          <p:cNvCxnSpPr>
            <a:stCxn id="54" idx="3"/>
            <a:endCxn id="55"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57" name="直接连接符 56"/>
          <p:cNvCxnSpPr>
            <a:stCxn id="55" idx="0"/>
            <a:endCxn id="46"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58" name="文本框 57"/>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a:stCxn id="54" idx="0"/>
            <a:endCxn id="4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63" name="图片 6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64" name="直接连接符 63"/>
          <p:cNvCxnSpPr>
            <a:stCxn id="63" idx="0"/>
            <a:endCxn id="55"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72" name="文本框 71"/>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a:stCxn id="43" idx="3"/>
            <a:endCxn id="46"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40" name="文本框 39"/>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42" name="直接连接符 41"/>
          <p:cNvCxnSpPr>
            <a:stCxn id="41" idx="0"/>
            <a:endCxn id="54"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44" name="文本框 43"/>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7" name="直接箭头连接符 76"/>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9" name="圆角矩形 78"/>
          <p:cNvSpPr/>
          <p:nvPr/>
        </p:nvSpPr>
        <p:spPr bwMode="gray">
          <a:xfrm>
            <a:off x="190500" y="5733819"/>
            <a:ext cx="19171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8" name="文本框 67"/>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31230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47"/>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54000" y="5733819"/>
            <a:ext cx="18536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2327593"/>
            <a:ext cx="5327649" cy="2862322"/>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batch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2" name="文本框 81"/>
          <p:cNvSpPr txBox="1"/>
          <p:nvPr/>
        </p:nvSpPr>
        <p:spPr bwMode="gray">
          <a:xfrm>
            <a:off x="6316227" y="1990696"/>
            <a:ext cx="1975221"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66700" indent="-266700" fontAlgn="auto">
              <a:spcBef>
                <a:spcPts val="0"/>
              </a:spcBef>
              <a:spcAft>
                <a:spcPts val="0"/>
              </a:spcAft>
              <a:buFont typeface="+mj-lt"/>
              <a:buAutoNum type="arabicPeriod"/>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interface-based VLAN assignment to implement Layer 2 communication.</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8100877" y="5867474"/>
            <a:ext cx="3640338"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 of SW2 is similar to that of SW1,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36240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72374" y="5733819"/>
            <a:ext cx="183523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1763826"/>
            <a:ext cx="5327649" cy="4093428"/>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batch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[SW3-GigabitEthernet0/0/1]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port link-type trunk</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port trunk allow-pass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to 3</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[SW3-GigabitEthernet0/0/2] quit</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Ethernet 0/0/1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port link-type access</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port default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quit</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2" name="文本框 81"/>
          <p:cNvSpPr txBox="1"/>
          <p:nvPr/>
        </p:nvSpPr>
        <p:spPr bwMode="gray">
          <a:xfrm>
            <a:off x="6325463" y="1413677"/>
            <a:ext cx="1975221"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configuration: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7624293" y="5870057"/>
            <a:ext cx="4121620"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 of SW4 is similar to the configuration of SW3,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251627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72374" y="5733819"/>
            <a:ext cx="183523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385" y="2530793"/>
            <a:ext cx="5309943" cy="1938992"/>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region-configuration</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region-name 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instance 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instance 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active region-configuration</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[SW1-mst-region] quit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27239" y="1850996"/>
            <a:ext cx="5386681"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an MST region and mapping between VLANs and MSTIs on SW1.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2" y="1380803"/>
            <a:ext cx="3712876" cy="338554"/>
          </a:xfrm>
          <a:prstGeom prst="rect">
            <a:avLst/>
          </a:prstGeom>
          <a:noFill/>
        </p:spPr>
        <p:txBody>
          <a:bodyPr wrap="none" rtlCol="0">
            <a:spAutoFit/>
          </a:bodyPr>
          <a:lstStyle/>
          <a:p>
            <a:pPr marL="266700" indent="-266700" fontAlgn="auto">
              <a:spcBef>
                <a:spcPts val="0"/>
              </a:spcBef>
              <a:spcAft>
                <a:spcPts val="0"/>
              </a:spcAft>
              <a:buFont typeface="+mj-lt"/>
              <a:buAutoNum type="arabicPeriod" startAt="2"/>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basic MSTP functions.</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6697014" y="5883473"/>
            <a:ext cx="5048899"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configurations of SW2, SW3, and SW4 are similar to the configuration of SW1, and are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368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weaknesses of RSTP/STP.</a:t>
            </a:r>
            <a:endParaRPr lang="en-US" altLang="zh-CN" smtClean="0">
              <a:sym typeface="Huawei Sans" panose="020C0503030203020204" pitchFamily="34" charset="0"/>
            </a:endParaRPr>
          </a:p>
          <a:p>
            <a:pPr lvl="1"/>
            <a:r>
              <a:rPr lang="en-US" smtClean="0">
                <a:sym typeface="Huawei Sans" panose="020C0503030203020204" pitchFamily="34" charset="0"/>
              </a:rPr>
              <a:t>Describe MSTP improvements compared with RSTP/STP.</a:t>
            </a:r>
            <a:endParaRPr lang="en-US" altLang="zh-CN" smtClean="0">
              <a:sym typeface="Huawei Sans" panose="020C0503030203020204" pitchFamily="34" charset="0"/>
            </a:endParaRPr>
          </a:p>
          <a:p>
            <a:pPr lvl="1"/>
            <a:r>
              <a:rPr lang="en-US" smtClean="0">
                <a:sym typeface="Huawei Sans" panose="020C0503030203020204" pitchFamily="34" charset="0"/>
              </a:rPr>
              <a:t>Describe concepts of MSTP.</a:t>
            </a:r>
            <a:endParaRPr lang="en-US" altLang="zh-CN" smtClean="0">
              <a:sym typeface="Huawei Sans" panose="020C0503030203020204" pitchFamily="34" charset="0"/>
            </a:endParaRPr>
          </a:p>
          <a:p>
            <a:pPr lvl="1"/>
            <a:r>
              <a:rPr lang="en-US" smtClean="0">
                <a:sym typeface="Huawei Sans" panose="020C0503030203020204" pitchFamily="34" charset="0"/>
              </a:rPr>
              <a:t>Describe the working mechanism of MSTP.</a:t>
            </a:r>
            <a:endParaRPr lang="en-US" altLang="zh-CN" smtClean="0">
              <a:sym typeface="Huawei Sans" panose="020C0503030203020204" pitchFamily="34" charset="0"/>
            </a:endParaRPr>
          </a:p>
          <a:p>
            <a:pPr lvl="1"/>
            <a:r>
              <a:rPr lang="en-US" smtClean="0">
                <a:sym typeface="Huawei Sans" panose="020C0503030203020204" pitchFamily="34" charset="0"/>
              </a:rPr>
              <a:t>Complete basic MSTP configurations. </a:t>
            </a:r>
            <a:endParaRPr lang="en-US" altLang="zh-CN" dirty="0">
              <a:sym typeface="Huawei Sans" panose="020C0503030203020204" pitchFamily="34" charset="0"/>
            </a:endParaRPr>
          </a:p>
        </p:txBody>
      </p:sp>
    </p:spTree>
    <p:extLst>
      <p:ext uri="{BB962C8B-B14F-4D97-AF65-F5344CB8AC3E}">
        <p14:creationId xmlns:p14="http://schemas.microsoft.com/office/powerpoint/2010/main" val="30444661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(5)</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43192" y="5733819"/>
            <a:ext cx="1864416"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24506" y="2645093"/>
            <a:ext cx="5315791" cy="675249"/>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1 root primary</a:t>
            </a:r>
          </a:p>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1 root secondary</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18447" y="2003396"/>
            <a:ext cx="5386682"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SW1 as the root bridge and SW2 as the secondary root bridge in MSTI 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73050" indent="-273050" fontAlgn="auto">
              <a:spcBef>
                <a:spcPts val="0"/>
              </a:spcBef>
              <a:spcAft>
                <a:spcPts val="0"/>
              </a:spcAft>
              <a:buFont typeface="+mj-lt"/>
              <a:buAutoNum type="arabicPeriod" startAt="3"/>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the root bridge and secondary root bridge for MSTI 1 and MSTI 2.</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424506" y="4248375"/>
            <a:ext cx="5315791" cy="675249"/>
          </a:xfrm>
          <a:prstGeom prst="rect">
            <a:avLst/>
          </a:prstGeom>
          <a:solidFill>
            <a:srgbClr val="F4FBFE"/>
          </a:solidFill>
          <a:ln>
            <a:solidFill>
              <a:srgbClr val="99DFF9"/>
            </a:solidFill>
          </a:ln>
        </p:spPr>
        <p:txBody>
          <a:bodyPr wrap="square" rtlCol="0">
            <a:spAutoFit/>
          </a:bodyPr>
          <a:lstStyle/>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2 root secondary</a:t>
            </a:r>
          </a:p>
          <a:p>
            <a:pP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instance 2 root primary</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6318447" y="3627614"/>
            <a:ext cx="5383505" cy="584775"/>
          </a:xfrm>
          <a:prstGeom prst="rect">
            <a:avLst/>
          </a:prstGeom>
          <a:noFill/>
        </p:spPr>
        <p:txBody>
          <a:bodyPr wrap="squar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SW2 as the root bridge and SW1 as the secondary root bridge in MSTI 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6697014" y="5883473"/>
            <a:ext cx="5048899"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configurations of SW2, SW3, and SW4 are similar to the configuration of SW1, and are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24488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gray">
          <a:xfrm>
            <a:off x="1148041" y="1593995"/>
            <a:ext cx="4304714" cy="2724946"/>
          </a:xfrm>
          <a:prstGeom prst="roundRect">
            <a:avLst>
              <a:gd name="adj" fmla="val 347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chor="ct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Single-Region Multi-Instance Configuration (6)</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114300" y="5733819"/>
            <a:ext cx="199330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a:off x="2073034" y="5927780"/>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箭头连接符 80"/>
          <p:cNvCxnSpPr/>
          <p:nvPr/>
        </p:nvCxnSpPr>
        <p:spPr bwMode="gray">
          <a:xfrm>
            <a:off x="2073034" y="6147939"/>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p:nvSpPr>
        <p:spPr bwMode="gray">
          <a:xfrm>
            <a:off x="6418263" y="2378393"/>
            <a:ext cx="5327649" cy="1015663"/>
          </a:xfrm>
          <a:prstGeom prst="rect">
            <a:avLst/>
          </a:prstGeom>
          <a:solidFill>
            <a:srgbClr val="F4FBFE"/>
          </a:solidFill>
          <a:ln>
            <a:solidFill>
              <a:srgbClr val="99DFF9"/>
            </a:solidFill>
          </a:ln>
        </p:spPr>
        <p:txBody>
          <a:bodyPr wrap="square" rtlCol="0">
            <a:spAutoFit/>
          </a:bodyPr>
          <a:lstStyle/>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interface Ethernet 0/0/1</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edged-port enable</a:t>
            </a:r>
          </a:p>
          <a:p>
            <a:pPr fontAlgn="auto">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quit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6324526" y="1977996"/>
            <a:ext cx="4836580" cy="338554"/>
          </a:xfrm>
          <a:prstGeom prst="rect">
            <a:avLst/>
          </a:prstGeom>
          <a:noFill/>
        </p:spPr>
        <p:txBody>
          <a:bodyPr wrap="none" rtlCol="0">
            <a:spAutoFit/>
          </a:bodyPr>
          <a:lstStyle/>
          <a:p>
            <a:pPr fontAlgn="auto">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Ethernet0/0/1 on SW3 as an edge port.</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6042993" y="1380803"/>
            <a:ext cx="5706096" cy="584775"/>
          </a:xfrm>
          <a:prstGeom prst="rect">
            <a:avLst/>
          </a:prstGeom>
          <a:noFill/>
        </p:spPr>
        <p:txBody>
          <a:bodyPr wrap="square" rtlCol="0">
            <a:spAutoFit/>
          </a:bodyPr>
          <a:lstStyle/>
          <a:p>
            <a:pPr marL="266700" indent="-266700" fontAlgn="auto">
              <a:spcBef>
                <a:spcPts val="0"/>
              </a:spcBef>
              <a:spcAft>
                <a:spcPts val="0"/>
              </a:spcAft>
              <a:buFont typeface="+mj-lt"/>
              <a:buAutoNum type="arabicPeriod" startAt="4"/>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MSTP and configure the port connected to the PC as the edge port.</a:t>
            </a:r>
            <a:endPar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2171212"/>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2171212"/>
            <a:ext cx="540000" cy="442800"/>
          </a:xfrm>
          <a:prstGeom prst="rect">
            <a:avLst/>
          </a:prstGeom>
        </p:spPr>
      </p:pic>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618918"/>
            <a:ext cx="540000" cy="442800"/>
          </a:xfrm>
          <a:prstGeom prst="rect">
            <a:avLst/>
          </a:prstGeom>
        </p:spPr>
      </p:pic>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618918"/>
            <a:ext cx="540000" cy="442800"/>
          </a:xfrm>
          <a:prstGeom prst="rect">
            <a:avLst/>
          </a:prstGeom>
        </p:spPr>
      </p:pic>
      <p:cxnSp>
        <p:nvCxnSpPr>
          <p:cNvPr id="127" name="直接连接符 126"/>
          <p:cNvCxnSpPr>
            <a:stCxn id="125" idx="3"/>
            <a:endCxn id="126" idx="1"/>
          </p:cNvCxnSpPr>
          <p:nvPr/>
        </p:nvCxnSpPr>
        <p:spPr bwMode="gray">
          <a:xfrm>
            <a:off x="2528811" y="3840318"/>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28" name="直接连接符 127"/>
          <p:cNvCxnSpPr>
            <a:stCxn id="126" idx="0"/>
            <a:endCxn id="124" idx="2"/>
          </p:cNvCxnSpPr>
          <p:nvPr/>
        </p:nvCxnSpPr>
        <p:spPr bwMode="gray">
          <a:xfrm flipV="1">
            <a:off x="4341986" y="2614012"/>
            <a:ext cx="0" cy="1004906"/>
          </a:xfrm>
          <a:prstGeom prst="line">
            <a:avLst/>
          </a:prstGeom>
          <a:noFill/>
          <a:ln w="19050" cap="flat" cmpd="sng" algn="ctr">
            <a:solidFill>
              <a:srgbClr val="151515"/>
            </a:solidFill>
            <a:prstDash val="solid"/>
            <a:miter lim="800000"/>
          </a:ln>
          <a:effectLst/>
        </p:spPr>
      </p:cxnSp>
      <p:sp>
        <p:nvSpPr>
          <p:cNvPr id="129" name="文本框 128"/>
          <p:cNvSpPr txBox="1"/>
          <p:nvPr/>
        </p:nvSpPr>
        <p:spPr bwMode="gray">
          <a:xfrm>
            <a:off x="1465995" y="3538793"/>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4552713" y="3541507"/>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400123" y="2072854"/>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25" idx="0"/>
            <a:endCxn id="123" idx="2"/>
          </p:cNvCxnSpPr>
          <p:nvPr/>
        </p:nvCxnSpPr>
        <p:spPr bwMode="gray">
          <a:xfrm flipV="1">
            <a:off x="2258811" y="2614012"/>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33" name="图片 132" descr="PC.png"/>
          <p:cNvPicPr>
            <a:picLocks noChangeAspect="1"/>
          </p:cNvPicPr>
          <p:nvPr/>
        </p:nvPicPr>
        <p:blipFill>
          <a:blip r:embed="rId5" cstate="print"/>
          <a:stretch>
            <a:fillRect/>
          </a:stretch>
        </p:blipFill>
        <p:spPr bwMode="gray">
          <a:xfrm>
            <a:off x="4055266" y="4758612"/>
            <a:ext cx="576563" cy="442800"/>
          </a:xfrm>
          <a:prstGeom prst="rect">
            <a:avLst/>
          </a:prstGeom>
        </p:spPr>
      </p:pic>
      <p:cxnSp>
        <p:nvCxnSpPr>
          <p:cNvPr id="134" name="直接连接符 133"/>
          <p:cNvCxnSpPr>
            <a:stCxn id="133" idx="0"/>
            <a:endCxn id="126" idx="2"/>
          </p:cNvCxnSpPr>
          <p:nvPr/>
        </p:nvCxnSpPr>
        <p:spPr bwMode="gray">
          <a:xfrm flipH="1" flipV="1">
            <a:off x="4341986" y="4061718"/>
            <a:ext cx="1562" cy="696894"/>
          </a:xfrm>
          <a:prstGeom prst="line">
            <a:avLst/>
          </a:prstGeom>
          <a:noFill/>
          <a:ln w="19050" cap="flat" cmpd="sng" algn="ctr">
            <a:solidFill>
              <a:srgbClr val="151515"/>
            </a:solidFill>
            <a:prstDash val="solid"/>
            <a:miter lim="800000"/>
          </a:ln>
          <a:effectLst/>
        </p:spPr>
      </p:cxnSp>
      <p:sp>
        <p:nvSpPr>
          <p:cNvPr id="135" name="文本框 134"/>
          <p:cNvSpPr txBox="1"/>
          <p:nvPr/>
        </p:nvSpPr>
        <p:spPr bwMode="gray">
          <a:xfrm>
            <a:off x="2460861" y="213102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499657"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607806"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连接符 137"/>
          <p:cNvCxnSpPr>
            <a:stCxn id="123" idx="3"/>
            <a:endCxn id="124" idx="1"/>
          </p:cNvCxnSpPr>
          <p:nvPr/>
        </p:nvCxnSpPr>
        <p:spPr bwMode="gray">
          <a:xfrm>
            <a:off x="2528811" y="2392612"/>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139" name="文本框 138"/>
          <p:cNvSpPr txBox="1"/>
          <p:nvPr/>
        </p:nvSpPr>
        <p:spPr bwMode="gray">
          <a:xfrm>
            <a:off x="4497262" y="2069462"/>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descr="PC.png"/>
          <p:cNvPicPr>
            <a:picLocks noChangeAspect="1"/>
          </p:cNvPicPr>
          <p:nvPr/>
        </p:nvPicPr>
        <p:blipFill>
          <a:blip r:embed="rId5" cstate="print"/>
          <a:stretch>
            <a:fillRect/>
          </a:stretch>
        </p:blipFill>
        <p:spPr bwMode="gray">
          <a:xfrm>
            <a:off x="1969444" y="4758612"/>
            <a:ext cx="576563" cy="442800"/>
          </a:xfrm>
          <a:prstGeom prst="rect">
            <a:avLst/>
          </a:prstGeom>
        </p:spPr>
      </p:pic>
      <p:cxnSp>
        <p:nvCxnSpPr>
          <p:cNvPr id="141" name="直接连接符 140"/>
          <p:cNvCxnSpPr>
            <a:stCxn id="140" idx="0"/>
            <a:endCxn id="125" idx="2"/>
          </p:cNvCxnSpPr>
          <p:nvPr/>
        </p:nvCxnSpPr>
        <p:spPr bwMode="gray">
          <a:xfrm flipV="1">
            <a:off x="2257726" y="4061718"/>
            <a:ext cx="1085" cy="696894"/>
          </a:xfrm>
          <a:prstGeom prst="line">
            <a:avLst/>
          </a:prstGeom>
          <a:noFill/>
          <a:ln w="19050" cap="flat" cmpd="sng" algn="ctr">
            <a:solidFill>
              <a:srgbClr val="151515"/>
            </a:solidFill>
            <a:prstDash val="solid"/>
            <a:miter lim="800000"/>
          </a:ln>
          <a:effectLst/>
        </p:spPr>
      </p:cxnSp>
      <p:sp>
        <p:nvSpPr>
          <p:cNvPr id="142" name="文本框 141"/>
          <p:cNvSpPr txBox="1"/>
          <p:nvPr/>
        </p:nvSpPr>
        <p:spPr bwMode="gray">
          <a:xfrm>
            <a:off x="4596795" y="4679553"/>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2587686" y="1641301"/>
            <a:ext cx="1508447" cy="29208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 region 1</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3335716" y="236957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rot="16200000">
            <a:off x="1749929" y="27959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rot="16200000">
            <a:off x="2016933" y="3127565"/>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rot="16200000">
            <a:off x="3830237" y="2795972"/>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rot="16200000">
            <a:off x="4097241" y="312756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2460861" y="356127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362220" y="379983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4298454" y="4035520"/>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2" name="直接箭头连接符 151"/>
          <p:cNvCxnSpPr/>
          <p:nvPr/>
        </p:nvCxnSpPr>
        <p:spPr bwMode="gray">
          <a:xfrm flipV="1">
            <a:off x="2527235" y="2448508"/>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3" name="直接箭头连接符 152"/>
          <p:cNvCxnSpPr/>
          <p:nvPr/>
        </p:nvCxnSpPr>
        <p:spPr bwMode="gray">
          <a:xfrm flipV="1">
            <a:off x="4041395" y="2448508"/>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4" name="文本框 153"/>
          <p:cNvSpPr txBox="1"/>
          <p:nvPr/>
        </p:nvSpPr>
        <p:spPr bwMode="gray">
          <a:xfrm>
            <a:off x="1567811"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647725" y="5023849"/>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7534205" y="5870773"/>
            <a:ext cx="4211841" cy="523220"/>
          </a:xfrm>
          <a:prstGeom prst="rect">
            <a:avLst/>
          </a:prstGeom>
          <a:noFill/>
        </p:spPr>
        <p:txBody>
          <a:bodyPr wrap="square" rtlCol="0">
            <a:spAutoFit/>
          </a:bodyPr>
          <a:lstStyle/>
          <a:p>
            <a:pPr marL="0" marR="0" lvl="0" indent="0"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Note: The edge port configuration of SW4 is similar to that of SW3, and is not provided here.</a:t>
            </a:r>
            <a:endParaRPr kumimoji="0" lang="en-US" altLang="zh-CN"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46202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Verifying the Configuration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980663" y="1483125"/>
            <a:ext cx="4894538" cy="1938992"/>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    GigabitEthernet0/0/1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DESI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6377357" y="1483125"/>
            <a:ext cx="4894538" cy="1938992"/>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ALTE	DISCARDING        NONE</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ROOT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DESI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980663" y="3716338"/>
            <a:ext cx="4894538" cy="2400657"/>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    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ALTE	DISCARDING        NONE</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ROOT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6377357" y="3716338"/>
            <a:ext cx="4894538" cy="2400657"/>
          </a:xfrm>
          <a:prstGeom prst="rect">
            <a:avLst/>
          </a:prstGeom>
          <a:solidFill>
            <a:srgbClr val="F4FBFE"/>
          </a:solidFill>
          <a:ln>
            <a:solidFill>
              <a:srgbClr val="99DFF9"/>
            </a:solidFill>
          </a:ln>
        </p:spPr>
        <p:txBody>
          <a:bodyPr wrap="square" rtlCol="0">
            <a:spAutoFit/>
          </a:bodyPr>
          <a:lstStyle/>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[SW4] display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MSTID  Port                         Role	STP State       Protection</a:t>
            </a:r>
            <a:endParaRPr lang="en-US" altLang="zh-CN" sz="12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GigabitEthernet0/0/1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    GigabitEthernet0/0/2    DESI	FORWARDING      NONE</a:t>
            </a: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GigabitEthernet0/0/1    ALTE	DISCARDING        NONE</a:t>
            </a:r>
            <a:endParaRPr lang="en-US" altLang="zh-CN" sz="1200"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1    GigabitEthernet0/0/2    ROOT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GigabitEthernet0/0/1    DESI	FORWARDING      NONE</a:t>
            </a:r>
          </a:p>
          <a:p>
            <a:pPr fontAlgn="auto">
              <a:lnSpc>
                <a:spcPct val="125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    GigabitEthernet0/0/2    ROOT	FORWARDING      NONE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285058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Verifying the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1974211" y="5653560"/>
            <a:ext cx="1911543"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2 -&gt; MSTI 1</a:t>
            </a:r>
          </a:p>
          <a:p>
            <a:pPr algn="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3 -&gt; MSTI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p:cNvCxnSpPr/>
          <p:nvPr/>
        </p:nvCxnSpPr>
        <p:spPr bwMode="gray">
          <a:xfrm>
            <a:off x="3851181" y="5847521"/>
            <a:ext cx="859045" cy="0"/>
          </a:xfrm>
          <a:prstGeom prst="straightConnector1">
            <a:avLst/>
          </a:prstGeom>
          <a:noFill/>
          <a:ln w="190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箭头连接符 9"/>
          <p:cNvCxnSpPr/>
          <p:nvPr/>
        </p:nvCxnSpPr>
        <p:spPr bwMode="gray">
          <a:xfrm>
            <a:off x="3851181" y="6067680"/>
            <a:ext cx="859045" cy="0"/>
          </a:xfrm>
          <a:prstGeom prst="straightConnector1">
            <a:avLst/>
          </a:prstGeom>
          <a:noFill/>
          <a:ln w="190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8811" y="1892917"/>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1986" y="1892917"/>
            <a:ext cx="540000" cy="4428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88811" y="3340623"/>
            <a:ext cx="540000" cy="44280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71986" y="3340623"/>
            <a:ext cx="540000" cy="442800"/>
          </a:xfrm>
          <a:prstGeom prst="rect">
            <a:avLst/>
          </a:prstGeom>
        </p:spPr>
      </p:pic>
      <p:cxnSp>
        <p:nvCxnSpPr>
          <p:cNvPr id="15" name="直接连接符 14"/>
          <p:cNvCxnSpPr>
            <a:stCxn id="13" idx="3"/>
            <a:endCxn id="14" idx="1"/>
          </p:cNvCxnSpPr>
          <p:nvPr/>
        </p:nvCxnSpPr>
        <p:spPr bwMode="gray">
          <a:xfrm>
            <a:off x="2528811" y="3562023"/>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6" name="直接连接符 15"/>
          <p:cNvCxnSpPr>
            <a:stCxn id="14" idx="0"/>
            <a:endCxn id="12" idx="2"/>
          </p:cNvCxnSpPr>
          <p:nvPr/>
        </p:nvCxnSpPr>
        <p:spPr bwMode="gray">
          <a:xfrm flipV="1">
            <a:off x="4341986" y="2335717"/>
            <a:ext cx="0" cy="1004906"/>
          </a:xfrm>
          <a:prstGeom prst="line">
            <a:avLst/>
          </a:prstGeom>
          <a:noFill/>
          <a:ln w="19050" cap="flat" cmpd="sng" algn="ctr">
            <a:solidFill>
              <a:srgbClr val="151515"/>
            </a:solidFill>
            <a:prstDash val="solid"/>
            <a:miter lim="800000"/>
          </a:ln>
          <a:effectLst/>
        </p:spPr>
      </p:cxnSp>
      <p:sp>
        <p:nvSpPr>
          <p:cNvPr id="17" name="文本框 16"/>
          <p:cNvSpPr txBox="1"/>
          <p:nvPr/>
        </p:nvSpPr>
        <p:spPr bwMode="gray">
          <a:xfrm>
            <a:off x="1465995" y="3260498"/>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552713" y="3263212"/>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400123" y="1794559"/>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a:stCxn id="13" idx="0"/>
            <a:endCxn id="11" idx="2"/>
          </p:cNvCxnSpPr>
          <p:nvPr/>
        </p:nvCxnSpPr>
        <p:spPr bwMode="gray">
          <a:xfrm flipV="1">
            <a:off x="2258811" y="2335717"/>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21" name="图片 20" descr="PC.png"/>
          <p:cNvPicPr>
            <a:picLocks noChangeAspect="1"/>
          </p:cNvPicPr>
          <p:nvPr/>
        </p:nvPicPr>
        <p:blipFill>
          <a:blip r:embed="rId5" cstate="print"/>
          <a:stretch>
            <a:fillRect/>
          </a:stretch>
        </p:blipFill>
        <p:spPr bwMode="gray">
          <a:xfrm>
            <a:off x="4055266" y="4480317"/>
            <a:ext cx="576563" cy="442800"/>
          </a:xfrm>
          <a:prstGeom prst="rect">
            <a:avLst/>
          </a:prstGeom>
        </p:spPr>
      </p:pic>
      <p:cxnSp>
        <p:nvCxnSpPr>
          <p:cNvPr id="22" name="直接连接符 21"/>
          <p:cNvCxnSpPr>
            <a:stCxn id="21" idx="0"/>
            <a:endCxn id="14" idx="2"/>
          </p:cNvCxnSpPr>
          <p:nvPr/>
        </p:nvCxnSpPr>
        <p:spPr bwMode="gray">
          <a:xfrm flipH="1" flipV="1">
            <a:off x="4341986" y="3783423"/>
            <a:ext cx="1562" cy="696894"/>
          </a:xfrm>
          <a:prstGeom prst="line">
            <a:avLst/>
          </a:prstGeom>
          <a:noFill/>
          <a:ln w="19050" cap="flat" cmpd="sng" algn="ctr">
            <a:solidFill>
              <a:srgbClr val="151515"/>
            </a:solidFill>
            <a:prstDash val="solid"/>
            <a:miter lim="800000"/>
          </a:ln>
          <a:effectLst/>
        </p:spPr>
      </p:cxnSp>
      <p:sp>
        <p:nvSpPr>
          <p:cNvPr id="23" name="文本框 22"/>
          <p:cNvSpPr txBox="1"/>
          <p:nvPr/>
        </p:nvSpPr>
        <p:spPr bwMode="gray">
          <a:xfrm>
            <a:off x="2460861" y="185272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1499657"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607806"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a:stCxn id="11" idx="3"/>
            <a:endCxn id="12" idx="1"/>
          </p:cNvCxnSpPr>
          <p:nvPr/>
        </p:nvCxnSpPr>
        <p:spPr bwMode="gray">
          <a:xfrm>
            <a:off x="2528811" y="2114317"/>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27" name="文本框 26"/>
          <p:cNvSpPr txBox="1"/>
          <p:nvPr/>
        </p:nvSpPr>
        <p:spPr bwMode="gray">
          <a:xfrm>
            <a:off x="4497262" y="1791167"/>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descr="PC.png"/>
          <p:cNvPicPr>
            <a:picLocks noChangeAspect="1"/>
          </p:cNvPicPr>
          <p:nvPr/>
        </p:nvPicPr>
        <p:blipFill>
          <a:blip r:embed="rId5" cstate="print"/>
          <a:stretch>
            <a:fillRect/>
          </a:stretch>
        </p:blipFill>
        <p:spPr bwMode="gray">
          <a:xfrm>
            <a:off x="1969444" y="4480317"/>
            <a:ext cx="576563" cy="442800"/>
          </a:xfrm>
          <a:prstGeom prst="rect">
            <a:avLst/>
          </a:prstGeom>
        </p:spPr>
      </p:pic>
      <p:cxnSp>
        <p:nvCxnSpPr>
          <p:cNvPr id="29" name="直接连接符 28"/>
          <p:cNvCxnSpPr>
            <a:stCxn id="28" idx="0"/>
            <a:endCxn id="13" idx="2"/>
          </p:cNvCxnSpPr>
          <p:nvPr/>
        </p:nvCxnSpPr>
        <p:spPr bwMode="gray">
          <a:xfrm flipV="1">
            <a:off x="2257726" y="3783423"/>
            <a:ext cx="1085" cy="696894"/>
          </a:xfrm>
          <a:prstGeom prst="line">
            <a:avLst/>
          </a:prstGeom>
          <a:noFill/>
          <a:ln w="19050" cap="flat" cmpd="sng" algn="ctr">
            <a:solidFill>
              <a:srgbClr val="151515"/>
            </a:solidFill>
            <a:prstDash val="solid"/>
            <a:miter lim="800000"/>
          </a:ln>
          <a:effectLst/>
        </p:spPr>
      </p:cxnSp>
      <p:sp>
        <p:nvSpPr>
          <p:cNvPr id="30" name="文本框 29"/>
          <p:cNvSpPr txBox="1"/>
          <p:nvPr/>
        </p:nvSpPr>
        <p:spPr bwMode="gray">
          <a:xfrm>
            <a:off x="4596795"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335716" y="209128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16200000">
            <a:off x="1749929" y="251767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rot="16200000">
            <a:off x="2016933" y="2849270"/>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rot="16200000">
            <a:off x="3830237" y="2517677"/>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rot="16200000">
            <a:off x="4097241" y="28492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2460861" y="328298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62220" y="352153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4298454"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V="1">
            <a:off x="2595217" y="2296271"/>
            <a:ext cx="0" cy="2531504"/>
          </a:xfrm>
          <a:prstGeom prst="straightConnector1">
            <a:avLst/>
          </a:prstGeom>
          <a:noFill/>
          <a:ln w="57150">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1" name="直接箭头连接符 40"/>
          <p:cNvCxnSpPr/>
          <p:nvPr/>
        </p:nvCxnSpPr>
        <p:spPr bwMode="gray">
          <a:xfrm flipV="1">
            <a:off x="8826897" y="2296271"/>
            <a:ext cx="0" cy="2531504"/>
          </a:xfrm>
          <a:prstGeom prst="straightConnector1">
            <a:avLst/>
          </a:prstGeom>
          <a:noFill/>
          <a:ln w="5715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2" name="文本框 41"/>
          <p:cNvSpPr txBox="1"/>
          <p:nvPr/>
        </p:nvSpPr>
        <p:spPr bwMode="gray">
          <a:xfrm>
            <a:off x="1567811"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647725"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bwMode="gray">
          <a:xfrm>
            <a:off x="506359" y="551343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24"/>
          <p:cNvSpPr txBox="1"/>
          <p:nvPr/>
        </p:nvSpPr>
        <p:spPr bwMode="gray">
          <a:xfrm>
            <a:off x="689278" y="5475782"/>
            <a:ext cx="140716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
          <a:xfrm>
            <a:off x="506359" y="581754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26"/>
          <p:cNvSpPr txBox="1"/>
          <p:nvPr/>
        </p:nvSpPr>
        <p:spPr bwMode="gray">
          <a:xfrm>
            <a:off x="692371" y="5779895"/>
            <a:ext cx="1638709"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506359" y="6107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28"/>
          <p:cNvSpPr txBox="1"/>
          <p:nvPr/>
        </p:nvSpPr>
        <p:spPr bwMode="gray">
          <a:xfrm>
            <a:off x="698372" y="6070062"/>
            <a:ext cx="1632707"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bwMode="gray">
          <a:xfrm>
            <a:off x="2415217" y="2030673"/>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bwMode="gray">
          <a:xfrm>
            <a:off x="2176898" y="2242320"/>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a:spLocks noChangeAspect="1"/>
          </p:cNvSpPr>
          <p:nvPr/>
        </p:nvSpPr>
        <p:spPr bwMode="gray">
          <a:xfrm>
            <a:off x="4257206" y="2242320"/>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
          <a:xfrm>
            <a:off x="3992320" y="2030673"/>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a:spLocks noChangeAspect="1"/>
          </p:cNvSpPr>
          <p:nvPr/>
        </p:nvSpPr>
        <p:spPr bwMode="gray">
          <a:xfrm>
            <a:off x="2176898" y="3235867"/>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bwMode="gray">
          <a:xfrm>
            <a:off x="2415217" y="3477524"/>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2176898" y="3699459"/>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bwMode="gray">
          <a:xfrm>
            <a:off x="3992320" y="3474317"/>
            <a:ext cx="180000" cy="180000"/>
          </a:xfrm>
          <a:prstGeom prst="ellipse">
            <a:avLst/>
          </a:prstGeom>
          <a:solidFill>
            <a:srgbClr val="EC706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4257206" y="3235867"/>
            <a:ext cx="180000" cy="180000"/>
          </a:xfrm>
          <a:prstGeom prst="ellipse">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816024" y="1569475"/>
            <a:ext cx="1219974"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23906" y="1892917"/>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07081" y="1892917"/>
            <a:ext cx="540000" cy="442800"/>
          </a:xfrm>
          <a:prstGeom prst="rect">
            <a:avLst/>
          </a:prstGeom>
        </p:spPr>
      </p:pic>
      <p:pic>
        <p:nvPicPr>
          <p:cNvPr id="67" name="图片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823906" y="3340623"/>
            <a:ext cx="540000" cy="442800"/>
          </a:xfrm>
          <a:prstGeom prst="rect">
            <a:avLst/>
          </a:prstGeom>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07081" y="3340623"/>
            <a:ext cx="540000" cy="442800"/>
          </a:xfrm>
          <a:prstGeom prst="rect">
            <a:avLst/>
          </a:prstGeom>
        </p:spPr>
      </p:pic>
      <p:cxnSp>
        <p:nvCxnSpPr>
          <p:cNvPr id="69" name="直接连接符 68"/>
          <p:cNvCxnSpPr>
            <a:stCxn id="67" idx="3"/>
            <a:endCxn id="68" idx="1"/>
          </p:cNvCxnSpPr>
          <p:nvPr/>
        </p:nvCxnSpPr>
        <p:spPr bwMode="gray">
          <a:xfrm>
            <a:off x="7363906" y="3562023"/>
            <a:ext cx="1543175"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70" name="直接连接符 69"/>
          <p:cNvCxnSpPr>
            <a:stCxn id="68" idx="0"/>
            <a:endCxn id="66" idx="2"/>
          </p:cNvCxnSpPr>
          <p:nvPr/>
        </p:nvCxnSpPr>
        <p:spPr bwMode="gray">
          <a:xfrm flipV="1">
            <a:off x="9177081" y="2335717"/>
            <a:ext cx="0" cy="1004906"/>
          </a:xfrm>
          <a:prstGeom prst="line">
            <a:avLst/>
          </a:prstGeom>
          <a:noFill/>
          <a:ln w="19050" cap="flat" cmpd="sng" algn="ctr">
            <a:solidFill>
              <a:srgbClr val="151515"/>
            </a:solidFill>
            <a:prstDash val="solid"/>
            <a:miter lim="800000"/>
          </a:ln>
          <a:effectLst/>
        </p:spPr>
      </p:cxnSp>
      <p:sp>
        <p:nvSpPr>
          <p:cNvPr id="71" name="文本框 70"/>
          <p:cNvSpPr txBox="1"/>
          <p:nvPr/>
        </p:nvSpPr>
        <p:spPr bwMode="gray">
          <a:xfrm>
            <a:off x="6301090" y="3260498"/>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9387808" y="3263212"/>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6235218" y="1794559"/>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a:stCxn id="67" idx="0"/>
            <a:endCxn id="65" idx="2"/>
          </p:cNvCxnSpPr>
          <p:nvPr/>
        </p:nvCxnSpPr>
        <p:spPr bwMode="gray">
          <a:xfrm flipV="1">
            <a:off x="7093906" y="2335717"/>
            <a:ext cx="0" cy="1004906"/>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75" name="图片 74" descr="PC.png"/>
          <p:cNvPicPr>
            <a:picLocks noChangeAspect="1"/>
          </p:cNvPicPr>
          <p:nvPr/>
        </p:nvPicPr>
        <p:blipFill>
          <a:blip r:embed="rId5" cstate="print"/>
          <a:stretch>
            <a:fillRect/>
          </a:stretch>
        </p:blipFill>
        <p:spPr bwMode="gray">
          <a:xfrm>
            <a:off x="8890361" y="4480317"/>
            <a:ext cx="576563" cy="442800"/>
          </a:xfrm>
          <a:prstGeom prst="rect">
            <a:avLst/>
          </a:prstGeom>
        </p:spPr>
      </p:pic>
      <p:cxnSp>
        <p:nvCxnSpPr>
          <p:cNvPr id="76" name="直接连接符 75"/>
          <p:cNvCxnSpPr>
            <a:stCxn id="75" idx="0"/>
            <a:endCxn id="68" idx="2"/>
          </p:cNvCxnSpPr>
          <p:nvPr/>
        </p:nvCxnSpPr>
        <p:spPr bwMode="gray">
          <a:xfrm flipH="1" flipV="1">
            <a:off x="9177081" y="3783423"/>
            <a:ext cx="1562" cy="696894"/>
          </a:xfrm>
          <a:prstGeom prst="line">
            <a:avLst/>
          </a:prstGeom>
          <a:noFill/>
          <a:ln w="19050" cap="flat" cmpd="sng" algn="ctr">
            <a:solidFill>
              <a:srgbClr val="151515"/>
            </a:solidFill>
            <a:prstDash val="solid"/>
            <a:miter lim="800000"/>
          </a:ln>
          <a:effectLst/>
        </p:spPr>
      </p:cxnSp>
      <p:sp>
        <p:nvSpPr>
          <p:cNvPr id="77" name="文本框 76"/>
          <p:cNvSpPr txBox="1"/>
          <p:nvPr/>
        </p:nvSpPr>
        <p:spPr bwMode="gray">
          <a:xfrm>
            <a:off x="7295956" y="1852729"/>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6334752"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6442901"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a:stCxn id="65" idx="3"/>
            <a:endCxn id="66" idx="1"/>
          </p:cNvCxnSpPr>
          <p:nvPr/>
        </p:nvCxnSpPr>
        <p:spPr bwMode="gray">
          <a:xfrm>
            <a:off x="7363906" y="2114317"/>
            <a:ext cx="1543175" cy="0"/>
          </a:xfrm>
          <a:prstGeom prst="line">
            <a:avLst/>
          </a:prstGeom>
          <a:noFill/>
          <a:ln w="19050" cap="flat" cmpd="sng" algn="ctr">
            <a:solidFill>
              <a:srgbClr val="1D1D1A"/>
            </a:solidFill>
            <a:prstDash val="solid"/>
            <a:miter lim="800000"/>
            <a:headEnd type="none" w="med" len="med"/>
            <a:tailEnd type="none" w="med" len="med"/>
          </a:ln>
          <a:effectLst/>
        </p:spPr>
      </p:cxnSp>
      <p:sp>
        <p:nvSpPr>
          <p:cNvPr id="81" name="文本框 80"/>
          <p:cNvSpPr txBox="1"/>
          <p:nvPr/>
        </p:nvSpPr>
        <p:spPr bwMode="gray">
          <a:xfrm>
            <a:off x="9332357" y="1791167"/>
            <a:ext cx="696321"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PC.png"/>
          <p:cNvPicPr>
            <a:picLocks noChangeAspect="1"/>
          </p:cNvPicPr>
          <p:nvPr/>
        </p:nvPicPr>
        <p:blipFill>
          <a:blip r:embed="rId5" cstate="print"/>
          <a:stretch>
            <a:fillRect/>
          </a:stretch>
        </p:blipFill>
        <p:spPr bwMode="gray">
          <a:xfrm>
            <a:off x="6804539" y="4480317"/>
            <a:ext cx="576563" cy="442800"/>
          </a:xfrm>
          <a:prstGeom prst="rect">
            <a:avLst/>
          </a:prstGeom>
        </p:spPr>
      </p:pic>
      <p:cxnSp>
        <p:nvCxnSpPr>
          <p:cNvPr id="83" name="直接连接符 82"/>
          <p:cNvCxnSpPr>
            <a:stCxn id="82" idx="0"/>
            <a:endCxn id="67" idx="2"/>
          </p:cNvCxnSpPr>
          <p:nvPr/>
        </p:nvCxnSpPr>
        <p:spPr bwMode="gray">
          <a:xfrm flipV="1">
            <a:off x="7092821" y="3783423"/>
            <a:ext cx="1085" cy="696894"/>
          </a:xfrm>
          <a:prstGeom prst="line">
            <a:avLst/>
          </a:prstGeom>
          <a:noFill/>
          <a:ln w="19050" cap="flat" cmpd="sng" algn="ctr">
            <a:solidFill>
              <a:srgbClr val="151515"/>
            </a:solidFill>
            <a:prstDash val="solid"/>
            <a:miter lim="800000"/>
          </a:ln>
          <a:effectLst/>
        </p:spPr>
      </p:cxnSp>
      <p:sp>
        <p:nvSpPr>
          <p:cNvPr id="84" name="文本框 83"/>
          <p:cNvSpPr txBox="1"/>
          <p:nvPr/>
        </p:nvSpPr>
        <p:spPr bwMode="gray">
          <a:xfrm>
            <a:off x="9431890" y="4401258"/>
            <a:ext cx="49725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8170811" y="2091284"/>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rot="16200000">
            <a:off x="6585024" y="2517676"/>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rot="16200000">
            <a:off x="6852028" y="2849270"/>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rot="16200000">
            <a:off x="8665332" y="2517677"/>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rot="16200000">
            <a:off x="8932336" y="2849271"/>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7295956" y="3282983"/>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8197315" y="3521538"/>
            <a:ext cx="756938" cy="276999"/>
          </a:xfrm>
          <a:prstGeom prst="rect">
            <a:avLst/>
          </a:prstGeom>
          <a:noFill/>
        </p:spPr>
        <p:txBody>
          <a:bodyPr wrap="none" rtlCol="0">
            <a:spAutoFit/>
          </a:bodyPr>
          <a:lstStyle/>
          <a:p>
            <a:pPr fontAlgn="auto">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9133549" y="3757225"/>
            <a:ext cx="723275"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6402906"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8482820" y="4745554"/>
            <a:ext cx="1388522"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192.168.2.1/24</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p:cNvSpPr>
            <a:spLocks noChangeAspect="1"/>
          </p:cNvSpPr>
          <p:nvPr/>
        </p:nvSpPr>
        <p:spPr bwMode="gray">
          <a:xfrm>
            <a:off x="7250312" y="2030673"/>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auto">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7011993" y="2242320"/>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9092301" y="2242320"/>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椭圆 97"/>
          <p:cNvSpPr>
            <a:spLocks noChangeAspect="1"/>
          </p:cNvSpPr>
          <p:nvPr/>
        </p:nvSpPr>
        <p:spPr bwMode="gray">
          <a:xfrm>
            <a:off x="8827415" y="2030673"/>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a:off x="7011993" y="323586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a:spLocks noChangeAspect="1"/>
          </p:cNvSpPr>
          <p:nvPr/>
        </p:nvSpPr>
        <p:spPr bwMode="gray">
          <a:xfrm>
            <a:off x="7250312" y="3477524"/>
            <a:ext cx="180000" cy="180000"/>
          </a:xfrm>
          <a:prstGeom prst="ellipse">
            <a:avLst/>
          </a:prstGeom>
          <a:solidFill>
            <a:srgbClr val="EC706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p:cNvSpPr>
            <a:spLocks noChangeAspect="1"/>
          </p:cNvSpPr>
          <p:nvPr/>
        </p:nvSpPr>
        <p:spPr bwMode="gray">
          <a:xfrm>
            <a:off x="8827415" y="347431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椭圆 102"/>
          <p:cNvSpPr>
            <a:spLocks noChangeAspect="1"/>
          </p:cNvSpPr>
          <p:nvPr/>
        </p:nvSpPr>
        <p:spPr bwMode="gray">
          <a:xfrm>
            <a:off x="9092301" y="3235867"/>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092301" y="3699459"/>
            <a:ext cx="180000" cy="180000"/>
          </a:xfrm>
          <a:prstGeom prst="ellipse">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9338753" y="1569475"/>
            <a:ext cx="1347387" cy="463653"/>
          </a:xfrm>
          <a:prstGeom prst="rect">
            <a:avLst/>
          </a:prstGeom>
          <a:noFill/>
        </p:spPr>
        <p:txBody>
          <a:bodyPr wrap="square" rtlCol="0">
            <a:spAutoFit/>
          </a:bodyPr>
          <a:lstStyle/>
          <a:p>
            <a:pPr marL="0" marR="0" lvl="0" indent="0" algn="ctr" defTabSz="914478" eaLnBrk="1" fontAlgn="auto" latinLnBrk="0" hangingPunct="1">
              <a:lnSpc>
                <a:spcPts val="3440"/>
              </a:lnSpc>
              <a:spcBef>
                <a:spcPts val="0"/>
              </a:spcBef>
              <a:spcAft>
                <a:spcPts val="0"/>
              </a:spcAft>
              <a:buClrTx/>
              <a:buSzTx/>
              <a:buFontTx/>
              <a:buNone/>
              <a:tabLst/>
              <a:defRPr/>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116809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ym typeface="Huawei Sans" panose="020C0503030203020204" pitchFamily="34" charset="0"/>
              </a:rPr>
              <a:t>(Single) The following figure shows port roles of a switch running MSTP. What is the state of GigabitEthernet0/0/1 in MSTI 1?  (     )</a:t>
            </a:r>
            <a:endParaRPr lang="en-US" altLang="zh-CN" dirty="0" smtClean="0">
              <a:sym typeface="Huawei Sans" panose="020C0503030203020204" pitchFamily="34" charset="0"/>
            </a:endParaRPr>
          </a:p>
          <a:p>
            <a:pPr lvl="1"/>
            <a:r>
              <a:rPr lang="en-US" dirty="0" smtClean="0">
                <a:sym typeface="Huawei Sans" panose="020C0503030203020204" pitchFamily="34" charset="0"/>
              </a:rPr>
              <a:t>Blocking</a:t>
            </a:r>
          </a:p>
          <a:p>
            <a:pPr lvl="1"/>
            <a:r>
              <a:rPr lang="en-US" dirty="0" smtClean="0">
                <a:sym typeface="Huawei Sans" panose="020C0503030203020204" pitchFamily="34" charset="0"/>
              </a:rPr>
              <a:t>Discarding</a:t>
            </a:r>
          </a:p>
          <a:p>
            <a:pPr lvl="1"/>
            <a:r>
              <a:rPr lang="en-US" dirty="0" smtClean="0">
                <a:sym typeface="Huawei Sans" panose="020C0503030203020204" pitchFamily="34" charset="0"/>
              </a:rPr>
              <a:t>Forwarding</a:t>
            </a:r>
          </a:p>
          <a:p>
            <a:pPr lvl="1"/>
            <a:r>
              <a:rPr lang="en-US" dirty="0" smtClean="0">
                <a:sym typeface="Huawei Sans" panose="020C0503030203020204" pitchFamily="34" charset="0"/>
              </a:rPr>
              <a:t>Learning</a:t>
            </a:r>
          </a:p>
          <a:p>
            <a:endParaRPr lang="en-US" altLang="zh-CN" dirty="0" smtClean="0">
              <a:sym typeface="Huawei Sans" panose="020C0503030203020204" pitchFamily="34" charset="0"/>
            </a:endParaRPr>
          </a:p>
          <a:p>
            <a:r>
              <a:rPr lang="en-US" dirty="0" smtClean="0">
                <a:sym typeface="Huawei Sans" panose="020C0503030203020204" pitchFamily="34" charset="0"/>
              </a:rPr>
              <a:t>(</a:t>
            </a:r>
            <a:r>
              <a:rPr lang="en-US" dirty="0" err="1" smtClean="0">
                <a:sym typeface="Huawei Sans" panose="020C0503030203020204" pitchFamily="34" charset="0"/>
              </a:rPr>
              <a:t>Tor</a:t>
            </a:r>
            <a:r>
              <a:rPr lang="en-US" altLang="zh-CN" dirty="0" err="1" smtClean="0">
                <a:sym typeface="Huawei Sans" panose="020C0503030203020204" pitchFamily="34" charset="0"/>
              </a:rPr>
              <a:t>F</a:t>
            </a:r>
            <a:r>
              <a:rPr lang="en-US" dirty="0" smtClean="0">
                <a:sym typeface="Huawei Sans" panose="020C0503030203020204" pitchFamily="34" charset="0"/>
              </a:rPr>
              <a:t>) The CIST is a tree that consists of the ISTs and CST. </a:t>
            </a:r>
            <a:r>
              <a:rPr lang="en-US" altLang="zh-CN" dirty="0" smtClean="0">
                <a:sym typeface="Huawei Sans" panose="020C0503030203020204" pitchFamily="34" charset="0"/>
              </a:rPr>
              <a:t>(     )</a:t>
            </a:r>
          </a:p>
        </p:txBody>
      </p:sp>
      <p:sp>
        <p:nvSpPr>
          <p:cNvPr id="3" name="文本框 2"/>
          <p:cNvSpPr txBox="1"/>
          <p:nvPr/>
        </p:nvSpPr>
        <p:spPr bwMode="ltGray">
          <a:xfrm>
            <a:off x="6578600" y="2006525"/>
            <a:ext cx="3515129" cy="2400657"/>
          </a:xfrm>
          <a:prstGeom prst="rect">
            <a:avLst/>
          </a:prstGeom>
          <a:solidFill>
            <a:schemeClr val="bg1"/>
          </a:solidFill>
          <a:ln>
            <a:solidFill>
              <a:schemeClr val="tx1"/>
            </a:solidFill>
          </a:ln>
        </p:spPr>
        <p:txBody>
          <a:bodyPr wrap="square" rtlCol="0">
            <a:spAutoFit/>
          </a:bodyPr>
          <a:lstStyle/>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 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brief </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MSTID	Port		Role</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Ethernet0/0/1	DESI</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GigabitEthernet0/0/1	ROOT</a:t>
            </a: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GigabitEthernet0/0/2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GigabitEthernet0/0/1	ALTE</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	GigabitEthernet0/0/2	ROOT</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Ethernet0/0/1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GigabitEthernet0/0/1	DESI</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auto">
              <a:lnSpc>
                <a:spcPct val="125000"/>
              </a:lnSpc>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2	GigabitEthernet0/0/2	ROOT</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6504081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smtClean="0">
                <a:sym typeface="Huawei Sans" panose="020C0503030203020204" pitchFamily="34" charset="0"/>
              </a:rPr>
              <a:t>On an MSTP network, one or more VLANs can be mapped to an MSTI, and MSTP calculates the spanning tree based on the MSTI. The MSTI is an instance-based spanning tree. MSTP maintains a </a:t>
            </a:r>
            <a:r>
              <a:rPr lang="en-US" altLang="zh-CN" smtClean="0">
                <a:sym typeface="Huawei Sans" panose="020C0503030203020204" pitchFamily="34" charset="0"/>
              </a:rPr>
              <a:t>spanning tree for each </a:t>
            </a:r>
            <a:r>
              <a:rPr lang="en-US" smtClean="0">
                <a:sym typeface="Huawei Sans" panose="020C0503030203020204" pitchFamily="34" charset="0"/>
              </a:rPr>
              <a:t>independent MSTI. </a:t>
            </a:r>
            <a:r>
              <a:rPr lang="en-US" altLang="zh-CN" smtClean="0">
                <a:sym typeface="Huawei Sans" panose="020C0503030203020204" pitchFamily="34" charset="0"/>
              </a:rPr>
              <a:t>The </a:t>
            </a:r>
            <a:r>
              <a:rPr lang="en-US" smtClean="0">
                <a:sym typeface="Huawei Sans" panose="020C0503030203020204" pitchFamily="34" charset="0"/>
              </a:rPr>
              <a:t>VLANs mapped to the same MSTI share the same spanning tree.</a:t>
            </a:r>
            <a:endParaRPr lang="en-US" altLang="zh-CN" smtClean="0">
              <a:sym typeface="Huawei Sans" panose="020C0503030203020204" pitchFamily="34" charset="0"/>
            </a:endParaRPr>
          </a:p>
          <a:p>
            <a:r>
              <a:rPr lang="en-US" smtClean="0">
                <a:sym typeface="Huawei Sans" panose="020C0503030203020204" pitchFamily="34" charset="0"/>
              </a:rPr>
              <a:t>MSTP can implement the following functions on the Ethernet:</a:t>
            </a:r>
            <a:endParaRPr lang="en-US" altLang="zh-CN" smtClean="0">
              <a:sym typeface="Huawei Sans" panose="020C0503030203020204" pitchFamily="34" charset="0"/>
            </a:endParaRPr>
          </a:p>
          <a:p>
            <a:pPr lvl="1"/>
            <a:r>
              <a:rPr lang="en-US" smtClean="0">
                <a:sym typeface="Huawei Sans" panose="020C0503030203020204" pitchFamily="34" charset="0"/>
              </a:rPr>
              <a:t>Forms multiple loop-free trees to prevent broadcast storms and implement redundancy.</a:t>
            </a:r>
            <a:endParaRPr lang="en-US" altLang="zh-CN" smtClean="0">
              <a:sym typeface="Huawei Sans" panose="020C0503030203020204" pitchFamily="34" charset="0"/>
            </a:endParaRPr>
          </a:p>
          <a:p>
            <a:pPr lvl="1"/>
            <a:r>
              <a:rPr lang="en-US" smtClean="0">
                <a:sym typeface="Huawei Sans" panose="020C0503030203020204" pitchFamily="34" charset="0"/>
              </a:rPr>
              <a:t>Multiple spanning trees perform load balancing and transmit traffic in different VLANs along different paths.</a:t>
            </a:r>
            <a:endParaRPr lang="en-US" altLang="zh-CN"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7191741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614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b="1" smtClean="0">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6246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7871" y="2134203"/>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83541" y="2134203"/>
            <a:ext cx="540000" cy="442800"/>
          </a:xfrm>
          <a:prstGeom prst="rect">
            <a:avLst/>
          </a:prstGeom>
        </p:spPr>
      </p:pic>
      <p:sp>
        <p:nvSpPr>
          <p:cNvPr id="2" name="标题 1"/>
          <p:cNvSpPr>
            <a:spLocks noGrp="1"/>
          </p:cNvSpPr>
          <p:nvPr>
            <p:ph type="title"/>
          </p:nvPr>
        </p:nvSpPr>
        <p:spPr bwMode="gray"/>
        <p:txBody>
          <a:bodyPr/>
          <a:lstStyle/>
          <a:p>
            <a:r>
              <a:rPr lang="en-US" dirty="0">
                <a:sym typeface="Huawei Sans" panose="020C0503030203020204" pitchFamily="34" charset="0"/>
              </a:rPr>
              <a:t>Disadvantages </a:t>
            </a:r>
            <a:r>
              <a:rPr lang="en-US" dirty="0" smtClean="0">
                <a:sym typeface="Huawei Sans" panose="020C0503030203020204" pitchFamily="34" charset="0"/>
              </a:rPr>
              <a:t>of RSTP/STP (1)</a:t>
            </a:r>
            <a:endParaRPr lang="en-US" altLang="zh-CN" dirty="0">
              <a:sym typeface="Huawei Sans" panose="020C0503030203020204" pitchFamily="34" charset="0"/>
            </a:endParaRPr>
          </a:p>
        </p:txBody>
      </p:sp>
      <p:cxnSp>
        <p:nvCxnSpPr>
          <p:cNvPr id="34" name="直接连接符 33"/>
          <p:cNvCxnSpPr>
            <a:endCxn id="33" idx="1"/>
          </p:cNvCxnSpPr>
          <p:nvPr/>
        </p:nvCxnSpPr>
        <p:spPr bwMode="gray">
          <a:xfrm>
            <a:off x="1957646" y="2577003"/>
            <a:ext cx="1240112" cy="1362041"/>
          </a:xfrm>
          <a:prstGeom prst="line">
            <a:avLst/>
          </a:prstGeom>
          <a:noFill/>
          <a:ln w="19050" cap="flat" cmpd="sng" algn="ctr">
            <a:solidFill>
              <a:srgbClr val="151515"/>
            </a:solidFill>
            <a:prstDash val="solid"/>
            <a:miter lim="800000"/>
          </a:ln>
          <a:effectLst/>
        </p:spPr>
      </p:cxnSp>
      <p:cxnSp>
        <p:nvCxnSpPr>
          <p:cNvPr id="35" name="直接连接符 34"/>
          <p:cNvCxnSpPr>
            <a:stCxn id="33" idx="3"/>
          </p:cNvCxnSpPr>
          <p:nvPr/>
        </p:nvCxnSpPr>
        <p:spPr bwMode="gray">
          <a:xfrm flipV="1">
            <a:off x="3737758" y="2577003"/>
            <a:ext cx="1240113" cy="1362041"/>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5221108" y="2065691"/>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161068" y="3296673"/>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7454" y="2065691"/>
            <a:ext cx="1402949" cy="584775"/>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p>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a:off x="2227646" y="2355603"/>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55" idx="1"/>
            <a:endCxn id="33" idx="0"/>
          </p:cNvCxnSpPr>
          <p:nvPr/>
        </p:nvCxnSpPr>
        <p:spPr bwMode="gray">
          <a:xfrm flipV="1">
            <a:off x="2910932" y="3717644"/>
            <a:ext cx="556826" cy="1171510"/>
          </a:xfrm>
          <a:prstGeom prst="line">
            <a:avLst/>
          </a:prstGeom>
          <a:noFill/>
          <a:ln w="19050" cap="flat" cmpd="sng" algn="ctr">
            <a:solidFill>
              <a:srgbClr val="151515"/>
            </a:solidFill>
            <a:prstDash val="solid"/>
            <a:miter lim="800000"/>
          </a:ln>
          <a:effectLst/>
        </p:spPr>
      </p:cxnSp>
      <p:cxnSp>
        <p:nvCxnSpPr>
          <p:cNvPr id="41" name="直接连接符 40"/>
          <p:cNvCxnSpPr>
            <a:stCxn id="56" idx="1"/>
            <a:endCxn id="33" idx="0"/>
          </p:cNvCxnSpPr>
          <p:nvPr/>
        </p:nvCxnSpPr>
        <p:spPr bwMode="gray">
          <a:xfrm flipH="1" flipV="1">
            <a:off x="3467758" y="3717644"/>
            <a:ext cx="573450" cy="1171510"/>
          </a:xfrm>
          <a:prstGeom prst="line">
            <a:avLst/>
          </a:prstGeom>
          <a:noFill/>
          <a:ln w="19050" cap="flat" cmpd="sng" algn="ctr">
            <a:solidFill>
              <a:srgbClr val="151515"/>
            </a:solidFill>
            <a:prstDash val="solid"/>
            <a:miter lim="800000"/>
          </a:ln>
          <a:effectLst/>
        </p:spPr>
      </p:cxn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97758" y="3717644"/>
            <a:ext cx="540000" cy="442800"/>
          </a:xfrm>
          <a:prstGeom prst="rect">
            <a:avLst/>
          </a:prstGeom>
        </p:spPr>
      </p:pic>
      <p:sp>
        <p:nvSpPr>
          <p:cNvPr id="50" name="圆角矩形 49"/>
          <p:cNvSpPr/>
          <p:nvPr/>
        </p:nvSpPr>
        <p:spPr bwMode="gray">
          <a:xfrm>
            <a:off x="1965823"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9"/>
          <p:cNvSpPr/>
          <p:nvPr/>
        </p:nvSpPr>
        <p:spPr bwMode="gray">
          <a:xfrm flipH="1">
            <a:off x="2424833"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A</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3555109"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B</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2441657" y="4443032"/>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White">
          <a:xfrm>
            <a:off x="3637325" y="4443032"/>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White">
          <a:xfrm>
            <a:off x="2173349"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142155" y="224454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4575020" y="2236802"/>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1857492"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3070400" y="37998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4854860"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437285" y="1238618"/>
            <a:ext cx="5308628" cy="404519"/>
          </a:xfrm>
          <a:prstGeom prst="roundRect">
            <a:avLst>
              <a:gd name="adj" fmla="val 10604"/>
            </a:avLst>
          </a:prstGeom>
          <a:solidFill>
            <a:srgbClr val="00B0F0"/>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Disadvantage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Traffic Cannot Be Load Balanced</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437285" y="1670124"/>
            <a:ext cx="5308628" cy="40700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4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is an access switch connected to a terminal network segment. SW3 is connected to SW1 and SW2 through two links, and all the links allow packets from VLAN 2 and VLAN 3 to pass through.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is configured as the gateway of terminals in VLAN 2 and SW2 as the gateway of terminals in VLAN 3. Terminals in VLAN 2 and VLAN 3 are required to use different links to connect to the corresponding gateways.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4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Issue: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indent="-180975">
              <a:lnSpc>
                <a:spcPct val="140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there is only one spanning tree on the network and we assume that the port connecting SW3 to SW2 is a blocked port, data of VLAN 2 and VLAN 3 can be transmitted to aggregation switch through only one link. This means that traffic cannot be load balanced.</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线形标注 1 43"/>
          <p:cNvSpPr/>
          <p:nvPr/>
        </p:nvSpPr>
        <p:spPr bwMode="gray">
          <a:xfrm>
            <a:off x="1386477" y="1332568"/>
            <a:ext cx="1174509" cy="507735"/>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2</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线形标注 1 44"/>
          <p:cNvSpPr/>
          <p:nvPr/>
        </p:nvSpPr>
        <p:spPr bwMode="gray">
          <a:xfrm>
            <a:off x="4412207" y="1332568"/>
            <a:ext cx="1174509" cy="507735"/>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3</a:t>
            </a:r>
            <a:endParaRPr lang="en-US"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4044902"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White">
          <a:xfrm>
            <a:off x="3729547"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标注 60"/>
          <p:cNvSpPr/>
          <p:nvPr/>
        </p:nvSpPr>
        <p:spPr bwMode="gray">
          <a:xfrm>
            <a:off x="4658314" y="3554634"/>
            <a:ext cx="1669502" cy="782163"/>
          </a:xfrm>
          <a:prstGeom prst="wedgeRoundRectCallout">
            <a:avLst>
              <a:gd name="adj1" fmla="val -67963"/>
              <a:gd name="adj2" fmla="val -3939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link is blocked, and traffic cannot be load balanced.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十字形 47"/>
          <p:cNvSpPr/>
          <p:nvPr/>
        </p:nvSpPr>
        <p:spPr bwMode="gray">
          <a:xfrm rot="1149354">
            <a:off x="3806755" y="3509170"/>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bwMode="gray">
          <a:xfrm>
            <a:off x="1413279" y="5740213"/>
            <a:ext cx="4738046" cy="307777"/>
            <a:chOff x="1260879" y="5740213"/>
            <a:chExt cx="4738046" cy="307777"/>
          </a:xfrm>
        </p:grpSpPr>
        <p:grpSp>
          <p:nvGrpSpPr>
            <p:cNvPr id="53" name="组合 28"/>
            <p:cNvGrpSpPr>
              <a:grpSpLocks noChangeAspect="1"/>
            </p:cNvGrpSpPr>
            <p:nvPr/>
          </p:nvGrpSpPr>
          <p:grpSpPr bwMode="gray">
            <a:xfrm>
              <a:off x="4241463" y="5776341"/>
              <a:ext cx="395662" cy="234000"/>
              <a:chOff x="5076056" y="3356992"/>
              <a:chExt cx="737670" cy="436268"/>
            </a:xfrm>
          </p:grpSpPr>
          <p:sp>
            <p:nvSpPr>
              <p:cNvPr id="79" name="椭圆 27"/>
              <p:cNvSpPr/>
              <p:nvPr/>
            </p:nvSpPr>
            <p:spPr bwMode="gray">
              <a:xfrm>
                <a:off x="5381677" y="3360519"/>
                <a:ext cx="432049" cy="432049"/>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椭圆 53"/>
            <p:cNvSpPr>
              <a:spLocks noChangeAspect="1"/>
            </p:cNvSpPr>
            <p:nvPr/>
          </p:nvSpPr>
          <p:spPr bwMode="gray">
            <a:xfrm>
              <a:off x="1260879"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431624" y="5740213"/>
              <a:ext cx="124230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2478840"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2678160" y="5740213"/>
              <a:ext cx="1684190"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461093" y="5740213"/>
              <a:ext cx="1537832"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28"/>
          <p:cNvGrpSpPr>
            <a:grpSpLocks noChangeAspect="1"/>
          </p:cNvGrpSpPr>
          <p:nvPr/>
        </p:nvGrpSpPr>
        <p:grpSpPr bwMode="gray">
          <a:xfrm>
            <a:off x="3627226" y="3804293"/>
            <a:ext cx="234000" cy="234000"/>
            <a:chOff x="5076056" y="3356992"/>
            <a:chExt cx="436268" cy="436268"/>
          </a:xfrm>
        </p:grpSpPr>
        <p:sp>
          <p:nvSpPr>
            <p:cNvPr id="8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5939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1" grpId="0" animBg="1"/>
      <p:bldP spid="64" grpId="0" animBg="1"/>
      <p:bldP spid="65" grpId="0" animBg="1"/>
      <p:bldP spid="66" grpId="0" animBg="1"/>
      <p:bldP spid="61" grpId="0" animBg="1"/>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97228" y="2134203"/>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0571" y="2134203"/>
            <a:ext cx="540000" cy="442800"/>
          </a:xfrm>
          <a:prstGeom prst="rect">
            <a:avLst/>
          </a:prstGeom>
        </p:spPr>
      </p:pic>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Disadvantages of RSTP/STP (2)</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4" name="直接连接符 33"/>
          <p:cNvCxnSpPr>
            <a:endCxn id="33" idx="1"/>
          </p:cNvCxnSpPr>
          <p:nvPr/>
        </p:nvCxnSpPr>
        <p:spPr bwMode="gray">
          <a:xfrm>
            <a:off x="1970346" y="2577003"/>
            <a:ext cx="1240112" cy="1362041"/>
          </a:xfrm>
          <a:prstGeom prst="line">
            <a:avLst/>
          </a:prstGeom>
          <a:noFill/>
          <a:ln w="19050" cap="flat" cmpd="sng" algn="ctr">
            <a:solidFill>
              <a:srgbClr val="151515"/>
            </a:solidFill>
            <a:prstDash val="solid"/>
            <a:miter lim="800000"/>
          </a:ln>
          <a:effectLst/>
        </p:spPr>
      </p:cxnSp>
      <p:cxnSp>
        <p:nvCxnSpPr>
          <p:cNvPr id="35" name="直接连接符 34"/>
          <p:cNvCxnSpPr>
            <a:stCxn id="33" idx="3"/>
          </p:cNvCxnSpPr>
          <p:nvPr/>
        </p:nvCxnSpPr>
        <p:spPr bwMode="gray">
          <a:xfrm flipV="1">
            <a:off x="3750458" y="2577003"/>
            <a:ext cx="1240113" cy="1362041"/>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5233808" y="2065691"/>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3173768" y="3296673"/>
            <a:ext cx="607859" cy="469937"/>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32687" y="2065691"/>
            <a:ext cx="1402949" cy="584775"/>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p>
          <a:p>
            <a:pPr marL="0" marR="0" lvl="0" indent="0" algn="ctr" defTabSz="914478" eaLnBrk="1" fontAlgn="auto" latinLnBrk="0" hangingPunct="1">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a:off x="2240346" y="2355603"/>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55" idx="1"/>
            <a:endCxn id="33" idx="0"/>
          </p:cNvCxnSpPr>
          <p:nvPr/>
        </p:nvCxnSpPr>
        <p:spPr bwMode="gray">
          <a:xfrm flipV="1">
            <a:off x="2923632" y="3717644"/>
            <a:ext cx="556826" cy="1171510"/>
          </a:xfrm>
          <a:prstGeom prst="line">
            <a:avLst/>
          </a:prstGeom>
          <a:noFill/>
          <a:ln w="19050" cap="flat" cmpd="sng" algn="ctr">
            <a:solidFill>
              <a:srgbClr val="151515"/>
            </a:solidFill>
            <a:prstDash val="solid"/>
            <a:miter lim="800000"/>
          </a:ln>
          <a:effectLst/>
        </p:spPr>
      </p:cxnSp>
      <p:cxnSp>
        <p:nvCxnSpPr>
          <p:cNvPr id="41" name="直接连接符 40"/>
          <p:cNvCxnSpPr>
            <a:stCxn id="56" idx="1"/>
            <a:endCxn id="33" idx="0"/>
          </p:cNvCxnSpPr>
          <p:nvPr/>
        </p:nvCxnSpPr>
        <p:spPr bwMode="gray">
          <a:xfrm flipH="1" flipV="1">
            <a:off x="3480458" y="3717644"/>
            <a:ext cx="573450" cy="1171510"/>
          </a:xfrm>
          <a:prstGeom prst="line">
            <a:avLst/>
          </a:prstGeom>
          <a:noFill/>
          <a:ln w="19050" cap="flat" cmpd="sng" algn="ctr">
            <a:solidFill>
              <a:srgbClr val="151515"/>
            </a:solidFill>
            <a:prstDash val="solid"/>
            <a:miter lim="800000"/>
          </a:ln>
          <a:effectLst/>
        </p:spPr>
      </p:cxn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10458" y="3717644"/>
            <a:ext cx="540000" cy="442800"/>
          </a:xfrm>
          <a:prstGeom prst="rect">
            <a:avLst/>
          </a:prstGeom>
        </p:spPr>
      </p:pic>
      <p:sp>
        <p:nvSpPr>
          <p:cNvPr id="50" name="圆角矩形 49"/>
          <p:cNvSpPr/>
          <p:nvPr/>
        </p:nvSpPr>
        <p:spPr bwMode="gray">
          <a:xfrm>
            <a:off x="1978523" y="2929323"/>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59"/>
          <p:cNvSpPr/>
          <p:nvPr/>
        </p:nvSpPr>
        <p:spPr bwMode="gray">
          <a:xfrm flipH="1">
            <a:off x="2437533"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A</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9"/>
          <p:cNvSpPr/>
          <p:nvPr/>
        </p:nvSpPr>
        <p:spPr bwMode="gray">
          <a:xfrm flipH="1">
            <a:off x="3567809" y="4820985"/>
            <a:ext cx="857098" cy="4871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 B</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2454357" y="4443032"/>
            <a:ext cx="920709" cy="217910"/>
          </a:xfrm>
          <a:prstGeom prst="roundRect">
            <a:avLst>
              <a:gd name="adj" fmla="val 6186"/>
            </a:avLst>
          </a:prstGeom>
          <a:solidFill>
            <a:srgbClr val="FFFFCC"/>
          </a:solid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White">
          <a:xfrm>
            <a:off x="3650025" y="4443032"/>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White">
          <a:xfrm>
            <a:off x="2186049" y="3267580"/>
            <a:ext cx="920709" cy="217910"/>
          </a:xfrm>
          <a:prstGeom prst="roundRect">
            <a:avLst>
              <a:gd name="adj" fmla="val 6186"/>
            </a:avLst>
          </a:prstGeom>
          <a:solidFill>
            <a:srgbClr val="F4FBFE"/>
          </a:solidFill>
          <a:ln w="19050">
            <a:solidFill>
              <a:srgbClr val="99DFF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 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标注 60"/>
          <p:cNvSpPr/>
          <p:nvPr/>
        </p:nvSpPr>
        <p:spPr bwMode="gray">
          <a:xfrm>
            <a:off x="4061245" y="2886686"/>
            <a:ext cx="1697690" cy="994720"/>
          </a:xfrm>
          <a:prstGeom prst="wedgeRoundRectCallout">
            <a:avLst>
              <a:gd name="adj1" fmla="val -37529"/>
              <a:gd name="adj2" fmla="val -7635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path for terminals in VLAN 3 to access the gateway is the sub-optimal path.</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2154855" y="224454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4587720" y="2236802"/>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1870192"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3083100" y="37998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4867560" y="245486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线形标注 1 2"/>
          <p:cNvSpPr/>
          <p:nvPr/>
        </p:nvSpPr>
        <p:spPr bwMode="gray">
          <a:xfrm>
            <a:off x="1399177" y="1293180"/>
            <a:ext cx="1174509" cy="547124"/>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2</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线形标注 1 41"/>
          <p:cNvSpPr/>
          <p:nvPr/>
        </p:nvSpPr>
        <p:spPr bwMode="gray">
          <a:xfrm>
            <a:off x="4424907" y="1293180"/>
            <a:ext cx="1174509" cy="547124"/>
          </a:xfrm>
          <a:prstGeom prst="borderCallout1">
            <a:avLst>
              <a:gd name="adj1" fmla="val 97102"/>
              <a:gd name="adj2" fmla="val 49159"/>
              <a:gd name="adj3" fmla="val 195205"/>
              <a:gd name="adj4" fmla="val 49103"/>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Gateway of VLAN 3</a:t>
            </a:r>
            <a:endParaRPr lang="en-US" altLang="zh-CN" sz="14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2827244" y="2489100"/>
            <a:ext cx="1571081" cy="759656"/>
          </a:xfrm>
          <a:custGeom>
            <a:avLst/>
            <a:gdLst>
              <a:gd name="connsiteX0" fmla="*/ 501937 w 1571081"/>
              <a:gd name="connsiteY0" fmla="*/ 759656 h 759656"/>
              <a:gd name="connsiteX1" fmla="*/ 51770 w 1571081"/>
              <a:gd name="connsiteY1" fmla="*/ 154745 h 759656"/>
              <a:gd name="connsiteX2" fmla="*/ 1571081 w 1571081"/>
              <a:gd name="connsiteY2" fmla="*/ 0 h 759656"/>
            </a:gdLst>
            <a:ahLst/>
            <a:cxnLst>
              <a:cxn ang="0">
                <a:pos x="connsiteX0" y="connsiteY0"/>
              </a:cxn>
              <a:cxn ang="0">
                <a:pos x="connsiteX1" y="connsiteY1"/>
              </a:cxn>
              <a:cxn ang="0">
                <a:pos x="connsiteX2" y="connsiteY2"/>
              </a:cxn>
            </a:cxnLst>
            <a:rect l="l" t="t" r="r" b="b"/>
            <a:pathLst>
              <a:path w="1571081" h="759656">
                <a:moveTo>
                  <a:pt x="501937" y="759656"/>
                </a:moveTo>
                <a:cubicBezTo>
                  <a:pt x="187758" y="520505"/>
                  <a:pt x="-126421" y="281354"/>
                  <a:pt x="51770" y="154745"/>
                </a:cubicBezTo>
                <a:cubicBezTo>
                  <a:pt x="229961" y="28136"/>
                  <a:pt x="900521" y="14068"/>
                  <a:pt x="1571081" y="0"/>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6437285" y="1293180"/>
            <a:ext cx="5308628" cy="394020"/>
          </a:xfrm>
          <a:prstGeom prst="roundRect">
            <a:avLst>
              <a:gd name="adj" fmla="val 10604"/>
            </a:avLst>
          </a:prstGeom>
          <a:solidFill>
            <a:srgbClr val="00B0F0"/>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Disadvantage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Layer 2 Sub-optimal Path</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6437285" y="1724684"/>
            <a:ext cx="5308628" cy="35834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SW3 is an access switch connected to a terminal network segment. SW1 and SW2 are aggregation switches. SW1 is configured as the gateway of terminals in VLAN 2 and SW2 as the gateway of terminals in VLAN 3. All links are configured to allow packets from VLAN 2 and VLAN 3 to pass through.</a:t>
            </a: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a single spanning tree is run, the loop is broken, and data of VLAN 2 and VLAN 3 is directly sent to SW1.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Issue: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55600" indent="-177800">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link between SW3 and SW2 is blocked, so the path from SW3 to the gateway is the sub-optimal path. The optimal path should be the path from SW3 to SW2.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28"/>
          <p:cNvGrpSpPr>
            <a:grpSpLocks noChangeAspect="1"/>
          </p:cNvGrpSpPr>
          <p:nvPr/>
        </p:nvGrpSpPr>
        <p:grpSpPr bwMode="gray">
          <a:xfrm>
            <a:off x="3639926" y="3804293"/>
            <a:ext cx="234000" cy="234000"/>
            <a:chOff x="5076056" y="3356992"/>
            <a:chExt cx="436268" cy="436268"/>
          </a:xfrm>
        </p:grpSpPr>
        <p:sp>
          <p:nvSpPr>
            <p:cNvPr id="7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1413279" y="5740213"/>
            <a:ext cx="4738046" cy="307777"/>
            <a:chOff x="1260879" y="5740213"/>
            <a:chExt cx="4738046" cy="307777"/>
          </a:xfrm>
        </p:grpSpPr>
        <p:grpSp>
          <p:nvGrpSpPr>
            <p:cNvPr id="67" name="组合 28"/>
            <p:cNvGrpSpPr>
              <a:grpSpLocks noChangeAspect="1"/>
            </p:cNvGrpSpPr>
            <p:nvPr/>
          </p:nvGrpSpPr>
          <p:grpSpPr bwMode="gray">
            <a:xfrm>
              <a:off x="4241463" y="5776341"/>
              <a:ext cx="395662" cy="234000"/>
              <a:chOff x="5076056" y="3356992"/>
              <a:chExt cx="737670" cy="436268"/>
            </a:xfrm>
          </p:grpSpPr>
          <p:sp>
            <p:nvSpPr>
              <p:cNvPr id="73" name="椭圆 27"/>
              <p:cNvSpPr/>
              <p:nvPr/>
            </p:nvSpPr>
            <p:spPr bwMode="gray">
              <a:xfrm>
                <a:off x="5381677" y="3360519"/>
                <a:ext cx="432049" cy="432049"/>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椭圆 67"/>
            <p:cNvSpPr>
              <a:spLocks noChangeAspect="1"/>
            </p:cNvSpPr>
            <p:nvPr/>
          </p:nvSpPr>
          <p:spPr bwMode="gray">
            <a:xfrm>
              <a:off x="1260879"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431624" y="5740213"/>
              <a:ext cx="124230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2478840"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2678160" y="5740213"/>
              <a:ext cx="1684190"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461093" y="5740213"/>
              <a:ext cx="1537832"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12238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8998" y="3273538"/>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40371" y="3273538"/>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0081" y="3273538"/>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19798" y="3273538"/>
            <a:ext cx="540000" cy="442800"/>
          </a:xfrm>
          <a:prstGeom prst="rect">
            <a:avLst/>
          </a:prstGeom>
        </p:spPr>
      </p:pic>
      <p:sp>
        <p:nvSpPr>
          <p:cNvPr id="4" name="文本占位符 3"/>
          <p:cNvSpPr>
            <a:spLocks noGrp="1"/>
          </p:cNvSpPr>
          <p:nvPr>
            <p:ph type="body" sz="quarter" idx="10"/>
          </p:nvPr>
        </p:nvSpPr>
        <p:spPr>
          <a:xfrm>
            <a:off x="451877" y="1242453"/>
            <a:ext cx="11306175" cy="1622549"/>
          </a:xfrm>
        </p:spPr>
        <p:txBody>
          <a:bodyPr/>
          <a:lstStyle/>
          <a:p>
            <a:r>
              <a:rPr lang="en-US" sz="1600" smtClean="0">
                <a:sym typeface="Huawei Sans" panose="020C0503030203020204" pitchFamily="34" charset="0"/>
              </a:rPr>
              <a:t>MSTP, which is standardized as IEEE 802.1s, is compatible with STP and RSTP. It can implement fast convergence and provide multiple redundant paths for forwarding data, effectively load balancing traffic for VLANs.</a:t>
            </a:r>
          </a:p>
          <a:p>
            <a:r>
              <a:rPr lang="en-US" sz="1600" smtClean="0">
                <a:sym typeface="Huawei Sans" panose="020C0503030203020204" pitchFamily="34" charset="0"/>
              </a:rPr>
              <a:t>MSTP maps one or more VLANs to a Multiple Spanning Tree Instance (MSTI), and then calculates the spanning tree based on the MSTI. The VLANs mapped to the same MSTI share the same spanning tree.</a:t>
            </a:r>
          </a:p>
          <a:p>
            <a:endParaRPr lang="en-US" altLang="zh-CN" sz="1600" dirty="0" smtClean="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Overview of MSTP</a:t>
            </a:r>
            <a:endParaRPr lang="en-US" altLang="zh-CN" dirty="0">
              <a:sym typeface="Huawei Sans" panose="020C0503030203020204" pitchFamily="34" charset="0"/>
            </a:endParaRPr>
          </a:p>
        </p:txBody>
      </p:sp>
      <p:cxnSp>
        <p:nvCxnSpPr>
          <p:cNvPr id="8" name="直接连接符 7"/>
          <p:cNvCxnSpPr>
            <a:endCxn id="15" idx="1"/>
          </p:cNvCxnSpPr>
          <p:nvPr/>
        </p:nvCxnSpPr>
        <p:spPr>
          <a:xfrm>
            <a:off x="1615727" y="3722237"/>
            <a:ext cx="1238331" cy="1362041"/>
          </a:xfrm>
          <a:prstGeom prst="line">
            <a:avLst/>
          </a:prstGeom>
          <a:noFill/>
          <a:ln w="19050" cap="flat" cmpd="sng" algn="ctr">
            <a:solidFill>
              <a:srgbClr val="151515"/>
            </a:solidFill>
            <a:prstDash val="solid"/>
            <a:miter lim="800000"/>
          </a:ln>
          <a:effectLst/>
        </p:spPr>
      </p:cxnSp>
      <p:cxnSp>
        <p:nvCxnSpPr>
          <p:cNvPr id="9" name="直接连接符 8"/>
          <p:cNvCxnSpPr>
            <a:stCxn id="15" idx="3"/>
          </p:cNvCxnSpPr>
          <p:nvPr/>
        </p:nvCxnSpPr>
        <p:spPr>
          <a:xfrm flipV="1">
            <a:off x="3394058" y="3722237"/>
            <a:ext cx="1241894" cy="1362041"/>
          </a:xfrm>
          <a:prstGeom prst="line">
            <a:avLst/>
          </a:prstGeom>
          <a:noFill/>
          <a:ln w="19050" cap="flat" cmpd="sng" algn="ctr">
            <a:solidFill>
              <a:srgbClr val="151515"/>
            </a:solidFill>
            <a:prstDash val="solid"/>
            <a:miter lim="800000"/>
          </a:ln>
          <a:effectLst/>
        </p:spPr>
      </p:cxnSp>
      <p:sp>
        <p:nvSpPr>
          <p:cNvPr id="10" name="文本框 9"/>
          <p:cNvSpPr txBox="1"/>
          <p:nvPr/>
        </p:nvSpPr>
        <p:spPr>
          <a:xfrm>
            <a:off x="4865511" y="3345180"/>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2849973" y="4395009"/>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813625" y="3345180"/>
            <a:ext cx="572593"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箭头连接符 12"/>
          <p:cNvCxnSpPr/>
          <p:nvPr/>
        </p:nvCxnSpPr>
        <p:spPr>
          <a:xfrm>
            <a:off x="1885727" y="3500837"/>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4" name="直接连接符 13"/>
          <p:cNvCxnSpPr>
            <a:stCxn id="23" idx="0"/>
            <a:endCxn id="15" idx="2"/>
          </p:cNvCxnSpPr>
          <p:nvPr/>
        </p:nvCxnSpPr>
        <p:spPr>
          <a:xfrm flipH="1" flipV="1">
            <a:off x="3124058" y="5305678"/>
            <a:ext cx="1" cy="490116"/>
          </a:xfrm>
          <a:prstGeom prst="line">
            <a:avLst/>
          </a:prstGeom>
          <a:noFill/>
          <a:ln w="19050" cap="flat" cmpd="sng" algn="ctr">
            <a:solidFill>
              <a:srgbClr val="151515"/>
            </a:solidFill>
            <a:prstDash val="solid"/>
            <a:miter lim="800000"/>
          </a:ln>
          <a:effectLst/>
        </p:spPr>
      </p:cxn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4058" y="4862878"/>
            <a:ext cx="540000" cy="442800"/>
          </a:xfrm>
          <a:prstGeom prst="rect">
            <a:avLst/>
          </a:prstGeom>
        </p:spPr>
      </p:pic>
      <p:sp>
        <p:nvSpPr>
          <p:cNvPr id="16" name="椭圆 15"/>
          <p:cNvSpPr>
            <a:spLocks noChangeAspect="1"/>
          </p:cNvSpPr>
          <p:nvPr/>
        </p:nvSpPr>
        <p:spPr>
          <a:xfrm>
            <a:off x="1800236" y="338977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a:xfrm>
            <a:off x="4233101" y="3382036"/>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p:cNvSpPr>
            <a:spLocks noChangeAspect="1"/>
          </p:cNvSpPr>
          <p:nvPr/>
        </p:nvSpPr>
        <p:spPr>
          <a:xfrm>
            <a:off x="1515573" y="360009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a:spLocks noChangeAspect="1"/>
          </p:cNvSpPr>
          <p:nvPr/>
        </p:nvSpPr>
        <p:spPr>
          <a:xfrm>
            <a:off x="2728481" y="494504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a:spLocks noChangeAspect="1"/>
          </p:cNvSpPr>
          <p:nvPr/>
        </p:nvSpPr>
        <p:spPr>
          <a:xfrm>
            <a:off x="4512941" y="3600098"/>
            <a:ext cx="232480" cy="232480"/>
          </a:xfrm>
          <a:prstGeom prst="ellipse">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1354040" y="5754705"/>
            <a:ext cx="1500487"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1: VLANs 1, 2, 3 , ..., 10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8"/>
          <p:cNvGrpSpPr>
            <a:grpSpLocks noChangeAspect="1"/>
          </p:cNvGrpSpPr>
          <p:nvPr/>
        </p:nvGrpSpPr>
        <p:grpSpPr>
          <a:xfrm>
            <a:off x="3283787" y="4945048"/>
            <a:ext cx="234000" cy="234000"/>
            <a:chOff x="5076056" y="3356992"/>
            <a:chExt cx="436268" cy="436268"/>
          </a:xfrm>
        </p:grpSpPr>
        <p:sp>
          <p:nvSpPr>
            <p:cNvPr id="26" name="椭圆 27"/>
            <p:cNvSpPr/>
            <p:nvPr/>
          </p:nvSpPr>
          <p:spPr bwMode="auto">
            <a:xfrm>
              <a:off x="5076056" y="3356992"/>
              <a:ext cx="432048" cy="432048"/>
            </a:xfrm>
            <a:prstGeom prst="ellipse">
              <a:avLst/>
            </a:prstGeom>
            <a:solidFill>
              <a:schemeClr val="bg1"/>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禁止符 23"/>
            <p:cNvSpPr/>
            <p:nvPr/>
          </p:nvSpPr>
          <p:spPr>
            <a:xfrm>
              <a:off x="5076056" y="3356992"/>
              <a:ext cx="436268" cy="436268"/>
            </a:xfrm>
            <a:prstGeom prst="noSmoking">
              <a:avLst>
                <a:gd name="adj" fmla="val 15475"/>
              </a:avLst>
            </a:prstGeom>
            <a:solidFill>
              <a:srgbClr val="FFFFCC"/>
            </a:solid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3" name="图片 22" descr="PC.png"/>
          <p:cNvPicPr>
            <a:picLocks noChangeAspect="1"/>
          </p:cNvPicPr>
          <p:nvPr/>
        </p:nvPicPr>
        <p:blipFill>
          <a:blip r:embed="rId5" cstate="print"/>
          <a:stretch>
            <a:fillRect/>
          </a:stretch>
        </p:blipFill>
        <p:spPr>
          <a:xfrm>
            <a:off x="2854527" y="5795794"/>
            <a:ext cx="539063" cy="414000"/>
          </a:xfrm>
          <a:prstGeom prst="rect">
            <a:avLst/>
          </a:prstGeom>
        </p:spPr>
      </p:pic>
      <p:sp>
        <p:nvSpPr>
          <p:cNvPr id="24" name="文本框 23"/>
          <p:cNvSpPr txBox="1"/>
          <p:nvPr/>
        </p:nvSpPr>
        <p:spPr>
          <a:xfrm>
            <a:off x="961063" y="2940554"/>
            <a:ext cx="1140056"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a:xfrm>
            <a:off x="2117319" y="2964251"/>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FFD17D"/>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a:endCxn id="38" idx="1"/>
          </p:cNvCxnSpPr>
          <p:nvPr/>
        </p:nvCxnSpPr>
        <p:spPr>
          <a:xfrm>
            <a:off x="6588162" y="3720360"/>
            <a:ext cx="1240112" cy="1362041"/>
          </a:xfrm>
          <a:prstGeom prst="line">
            <a:avLst/>
          </a:prstGeom>
          <a:noFill/>
          <a:ln w="19050" cap="flat" cmpd="sng" algn="ctr">
            <a:solidFill>
              <a:srgbClr val="151515"/>
            </a:solidFill>
            <a:prstDash val="solid"/>
            <a:miter lim="800000"/>
          </a:ln>
          <a:effectLst/>
        </p:spPr>
      </p:cxnSp>
      <p:cxnSp>
        <p:nvCxnSpPr>
          <p:cNvPr id="32" name="直接连接符 31"/>
          <p:cNvCxnSpPr>
            <a:stCxn id="38" idx="3"/>
          </p:cNvCxnSpPr>
          <p:nvPr/>
        </p:nvCxnSpPr>
        <p:spPr>
          <a:xfrm flipV="1">
            <a:off x="8368274" y="3720360"/>
            <a:ext cx="1240113" cy="1362041"/>
          </a:xfrm>
          <a:prstGeom prst="line">
            <a:avLst/>
          </a:prstGeom>
          <a:noFill/>
          <a:ln w="19050" cap="flat" cmpd="sng" algn="ctr">
            <a:solidFill>
              <a:srgbClr val="151515"/>
            </a:solidFill>
            <a:prstDash val="solid"/>
            <a:miter lim="800000"/>
          </a:ln>
          <a:effectLst/>
        </p:spPr>
      </p:cxnSp>
      <p:sp>
        <p:nvSpPr>
          <p:cNvPr id="33" name="文本框 32"/>
          <p:cNvSpPr txBox="1"/>
          <p:nvPr/>
        </p:nvSpPr>
        <p:spPr>
          <a:xfrm>
            <a:off x="9875116" y="3345180"/>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7791584" y="4440030"/>
            <a:ext cx="556563" cy="463653"/>
          </a:xfrm>
          <a:prstGeom prst="rect">
            <a:avLst/>
          </a:prstGeom>
          <a:noFill/>
        </p:spPr>
        <p:txBody>
          <a:bodyPr wrap="none" rtlCol="0">
            <a:spAutoFit/>
          </a:bodyPr>
          <a:lstStyle/>
          <a:p>
            <a:pPr marL="0" marR="0" lvl="0" indent="0" defTabSz="914478" eaLnBrk="1" fontAlgn="auto"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5771810" y="3345180"/>
            <a:ext cx="572593"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a:xfrm>
            <a:off x="6858162" y="3498960"/>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37" name="直接连接符 36"/>
          <p:cNvCxnSpPr>
            <a:stCxn id="47" idx="0"/>
            <a:endCxn id="38" idx="2"/>
          </p:cNvCxnSpPr>
          <p:nvPr/>
        </p:nvCxnSpPr>
        <p:spPr>
          <a:xfrm flipV="1">
            <a:off x="8098274" y="5303801"/>
            <a:ext cx="0" cy="490116"/>
          </a:xfrm>
          <a:prstGeom prst="line">
            <a:avLst/>
          </a:prstGeom>
          <a:noFill/>
          <a:ln w="19050" cap="flat" cmpd="sng" algn="ctr">
            <a:solidFill>
              <a:srgbClr val="151515"/>
            </a:solidFill>
            <a:prstDash val="solid"/>
            <a:miter lim="800000"/>
          </a:ln>
          <a:effectLst/>
        </p:spPr>
      </p:cxn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8274" y="4861001"/>
            <a:ext cx="540000" cy="442800"/>
          </a:xfrm>
          <a:prstGeom prst="rect">
            <a:avLst/>
          </a:prstGeom>
        </p:spPr>
      </p:pic>
      <p:sp>
        <p:nvSpPr>
          <p:cNvPr id="39" name="椭圆 38"/>
          <p:cNvSpPr>
            <a:spLocks noChangeAspect="1"/>
          </p:cNvSpPr>
          <p:nvPr/>
        </p:nvSpPr>
        <p:spPr bwMode="ltGray">
          <a:xfrm>
            <a:off x="6485466" y="3604120"/>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a:spLocks noChangeAspect="1"/>
          </p:cNvSpPr>
          <p:nvPr/>
        </p:nvSpPr>
        <p:spPr bwMode="ltGray">
          <a:xfrm>
            <a:off x="6741922" y="338790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a:spLocks noChangeAspect="1"/>
          </p:cNvSpPr>
          <p:nvPr/>
        </p:nvSpPr>
        <p:spPr bwMode="ltGray">
          <a:xfrm>
            <a:off x="9222147" y="3380159"/>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a:spLocks noChangeAspect="1"/>
          </p:cNvSpPr>
          <p:nvPr/>
        </p:nvSpPr>
        <p:spPr bwMode="ltGray">
          <a:xfrm>
            <a:off x="9504592" y="359822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p:cNvSpPr>
            <a:spLocks noChangeAspect="1"/>
          </p:cNvSpPr>
          <p:nvPr/>
        </p:nvSpPr>
        <p:spPr bwMode="ltGray">
          <a:xfrm>
            <a:off x="8215157" y="4943171"/>
            <a:ext cx="232480" cy="232480"/>
          </a:xfrm>
          <a:prstGeom prst="ellipse">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8325767" y="5750751"/>
            <a:ext cx="1821695"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MSTI 2: VLANs 11, 12, 13 , ..., 20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28"/>
          <p:cNvGrpSpPr>
            <a:grpSpLocks noChangeAspect="1"/>
          </p:cNvGrpSpPr>
          <p:nvPr/>
        </p:nvGrpSpPr>
        <p:grpSpPr bwMode="ltGray">
          <a:xfrm>
            <a:off x="7711274" y="4947650"/>
            <a:ext cx="234000" cy="234000"/>
            <a:chOff x="5076056" y="3354882"/>
            <a:chExt cx="436268" cy="436268"/>
          </a:xfrm>
        </p:grpSpPr>
        <p:sp>
          <p:nvSpPr>
            <p:cNvPr id="49" name="椭圆 27"/>
            <p:cNvSpPr/>
            <p:nvPr/>
          </p:nvSpPr>
          <p:spPr bwMode="ltGray">
            <a:xfrm>
              <a:off x="5076056" y="3356992"/>
              <a:ext cx="432048" cy="432048"/>
            </a:xfrm>
            <a:prstGeom prst="ellipse">
              <a:avLst/>
            </a:prstGeom>
            <a:solidFill>
              <a:schemeClr val="bg1"/>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禁止符 23"/>
            <p:cNvSpPr/>
            <p:nvPr/>
          </p:nvSpPr>
          <p:spPr bwMode="ltGray">
            <a:xfrm>
              <a:off x="5076056" y="3354882"/>
              <a:ext cx="436268" cy="436268"/>
            </a:xfrm>
            <a:prstGeom prst="noSmoking">
              <a:avLst>
                <a:gd name="adj" fmla="val 15475"/>
              </a:avLst>
            </a:prstGeom>
            <a:solidFill>
              <a:srgbClr val="F4FBFE"/>
            </a:solidFill>
            <a:ln w="1905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文本框 45"/>
          <p:cNvSpPr txBox="1"/>
          <p:nvPr/>
        </p:nvSpPr>
        <p:spPr>
          <a:xfrm>
            <a:off x="9167044" y="2938677"/>
            <a:ext cx="1140056" cy="307777"/>
          </a:xfrm>
          <a:prstGeom prst="rect">
            <a:avLst/>
          </a:prstGeom>
          <a:noFill/>
        </p:spPr>
        <p:txBody>
          <a:bodyPr wrap="none" rtlCol="0">
            <a:spAutoFit/>
          </a:bodyPr>
          <a:lstStyle/>
          <a:p>
            <a:pPr marL="0" marR="0" lvl="0" indent="0" algn="ctr" defTabSz="914478" eaLnBrk="1" fontAlgn="auto" latinLnBrk="0" hangingPunct="1">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descr="PC.png"/>
          <p:cNvPicPr>
            <a:picLocks noChangeAspect="1"/>
          </p:cNvPicPr>
          <p:nvPr/>
        </p:nvPicPr>
        <p:blipFill>
          <a:blip r:embed="rId5" cstate="print"/>
          <a:stretch>
            <a:fillRect/>
          </a:stretch>
        </p:blipFill>
        <p:spPr>
          <a:xfrm>
            <a:off x="7828742" y="5793917"/>
            <a:ext cx="539063" cy="414000"/>
          </a:xfrm>
          <a:prstGeom prst="rect">
            <a:avLst/>
          </a:prstGeom>
        </p:spPr>
      </p:pic>
      <p:sp>
        <p:nvSpPr>
          <p:cNvPr id="48" name="任意多边形 47"/>
          <p:cNvSpPr/>
          <p:nvPr/>
        </p:nvSpPr>
        <p:spPr bwMode="ltGray">
          <a:xfrm flipH="1">
            <a:off x="8223124" y="2962374"/>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99DFF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a:xfrm flipH="1">
            <a:off x="5609121" y="3092565"/>
            <a:ext cx="0" cy="328918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10095728" y="5524423"/>
            <a:ext cx="1776107" cy="849543"/>
            <a:chOff x="10610634" y="4901532"/>
            <a:chExt cx="1776107" cy="849543"/>
          </a:xfrm>
        </p:grpSpPr>
        <p:grpSp>
          <p:nvGrpSpPr>
            <p:cNvPr id="57" name="组合 28"/>
            <p:cNvGrpSpPr>
              <a:grpSpLocks noChangeAspect="1"/>
            </p:cNvGrpSpPr>
            <p:nvPr/>
          </p:nvGrpSpPr>
          <p:grpSpPr>
            <a:xfrm>
              <a:off x="10610634" y="5479426"/>
              <a:ext cx="234000" cy="234000"/>
              <a:chOff x="5076056" y="3356992"/>
              <a:chExt cx="436268" cy="436268"/>
            </a:xfrm>
          </p:grpSpPr>
          <p:sp>
            <p:nvSpPr>
              <p:cNvPr id="63"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禁止符 23"/>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椭圆 57"/>
            <p:cNvSpPr>
              <a:spLocks noChangeAspect="1"/>
            </p:cNvSpPr>
            <p:nvPr/>
          </p:nvSpPr>
          <p:spPr>
            <a:xfrm>
              <a:off x="10611394" y="493918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10790042" y="4901532"/>
              <a:ext cx="1292241"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a:xfrm>
              <a:off x="10611394" y="52093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10790043" y="5172415"/>
              <a:ext cx="1596698" cy="307777"/>
            </a:xfrm>
            <a:prstGeom prst="rect">
              <a:avLst/>
            </a:prstGeom>
            <a:noFill/>
          </p:spPr>
          <p:txBody>
            <a:bodyPr wrap="square" rtlCol="0">
              <a:spAutoFit/>
            </a:bodyPr>
            <a:lstStyle/>
            <a:p>
              <a:pPr fontAlgn="auto">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10790043" y="5443298"/>
              <a:ext cx="1596698" cy="307777"/>
            </a:xfrm>
            <a:prstGeom prst="rect">
              <a:avLst/>
            </a:prstGeom>
            <a:noFill/>
          </p:spPr>
          <p:txBody>
            <a:bodyPr wrap="square" rtlCol="0">
              <a:spAutoFit/>
            </a:bodyPr>
            <a:lstStyle/>
            <a:p>
              <a:pPr fontAlgn="auto">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圆角矩形 69"/>
          <p:cNvSpPr/>
          <p:nvPr/>
        </p:nvSpPr>
        <p:spPr>
          <a:xfrm>
            <a:off x="2365269" y="3790365"/>
            <a:ext cx="1362571"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a:xfrm>
            <a:off x="7623312" y="3790365"/>
            <a:ext cx="1267655"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5175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b="1" smtClean="0">
                <a:latin typeface="Huawei Sans" panose="020C0503030203020204" pitchFamily="34" charset="0"/>
                <a:ea typeface="方正兰亭黑简体" panose="02000000000000000000" pitchFamily="2" charset="-122"/>
                <a:sym typeface="Huawei Sans" panose="020C0503030203020204" pitchFamily="34" charset="0"/>
              </a:rPr>
              <a:t>Basic Concepts of MSTP</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MSTP</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MSTP Configurations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9905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517</TotalTime>
  <Words>6904</Words>
  <Application>Microsoft Office PowerPoint</Application>
  <PresentationFormat>宽屏</PresentationFormat>
  <Paragraphs>1072</Paragraphs>
  <Slides>46</Slides>
  <Notes>46</Notes>
  <HiddenSlides>3</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Wingdings</vt:lpstr>
      <vt:lpstr>Huawei Sans</vt:lpstr>
      <vt:lpstr>Courier New</vt:lpstr>
      <vt:lpstr>方正兰亭黑简体</vt:lpstr>
      <vt:lpstr>Arial</vt:lpstr>
      <vt:lpstr>微软雅黑</vt:lpstr>
      <vt:lpstr>主题1</vt:lpstr>
      <vt:lpstr>PowerPoint 演示文稿</vt:lpstr>
      <vt:lpstr>MSTP Implementation and Configuration</vt:lpstr>
      <vt:lpstr>PowerPoint 演示文稿</vt:lpstr>
      <vt:lpstr>PowerPoint 演示文稿</vt:lpstr>
      <vt:lpstr>PowerPoint 演示文稿</vt:lpstr>
      <vt:lpstr>Disadvantages of RSTP/STP (1)</vt:lpstr>
      <vt:lpstr>Disadvantages of RSTP/STP (2)</vt:lpstr>
      <vt:lpstr>Overview of MSTP</vt:lpstr>
      <vt:lpstr>PowerPoint 演示文稿</vt:lpstr>
      <vt:lpstr>MST Region</vt:lpstr>
      <vt:lpstr>MSTI </vt:lpstr>
      <vt:lpstr>CST</vt:lpstr>
      <vt:lpstr>IST</vt:lpstr>
      <vt:lpstr>CIST</vt:lpstr>
      <vt:lpstr>SST</vt:lpstr>
      <vt:lpstr>CIST Root, Regional Root, and Master Bridge</vt:lpstr>
      <vt:lpstr>Summary</vt:lpstr>
      <vt:lpstr>MSTP Port Roles (1)</vt:lpstr>
      <vt:lpstr>MSTP Port Roles (2)</vt:lpstr>
      <vt:lpstr>MSTP Port Roles (3)</vt:lpstr>
      <vt:lpstr>MSTP Port States</vt:lpstr>
      <vt:lpstr>MST BPDUs</vt:lpstr>
      <vt:lpstr>PowerPoint 演示文稿</vt:lpstr>
      <vt:lpstr>PowerPoint 演示文稿</vt:lpstr>
      <vt:lpstr>MSTP Topology Calculation</vt:lpstr>
      <vt:lpstr>PowerPoint 演示文稿</vt:lpstr>
      <vt:lpstr>CIST Calculation</vt:lpstr>
      <vt:lpstr>MSTI Calculation</vt:lpstr>
      <vt:lpstr>MSTP Network Data Forwarding</vt:lpstr>
      <vt:lpstr>PowerPoint 演示文稿</vt:lpstr>
      <vt:lpstr>MSTP Configuration Commands</vt:lpstr>
      <vt:lpstr>Configuring and Activating an MST Region (1)</vt:lpstr>
      <vt:lpstr>Configuring and Activating an MST Region (2)</vt:lpstr>
      <vt:lpstr>Optional MSTP Configuration Commands (1)</vt:lpstr>
      <vt:lpstr>Optional MSTP Configuration Commands (2)</vt:lpstr>
      <vt:lpstr>Case: Single-Region Multi-Instance Configuration (1)</vt:lpstr>
      <vt:lpstr>Case: Single-Region Multi-Instance Configuration (2)</vt:lpstr>
      <vt:lpstr>Case: Single-Region Multi-Instance Configuration (3)</vt:lpstr>
      <vt:lpstr>Case: Single-Region Multi-Instance Configuration (4)</vt:lpstr>
      <vt:lpstr>Case: Single-Region Multi-Instance Configuration (5)</vt:lpstr>
      <vt:lpstr>Case: Single-Region Multi-Instance Configuration (6)</vt:lpstr>
      <vt:lpstr>Verifying the Configuration (1)</vt:lpstr>
      <vt:lpstr>Verifying the Configuration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147</cp:revision>
  <dcterms:created xsi:type="dcterms:W3CDTF">2018-11-29T10:16:29Z</dcterms:created>
  <dcterms:modified xsi:type="dcterms:W3CDTF">2021-12-09T06:44:01Z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(3)Dw3xYVwCJ13+0/DSoy9zSl82gKrXEp+40sg2UiFNuIh7AlHelKhjXV9Addd1ieDREqGYHU3b
iMagi/mloC41DTkoqTXjHClRJEhiqX9J4gLsCdTTF+tIi3jKiqURtyIZjZheRYRMiX1WqdbP
/i1z0Mf7XTNx/4Gja72CKukaoKeb4KD8MwEM4Ulq/fhJh4FsXkvAEbH790D/VntLqQmMCMdk
B9G7lqYCUfGgu1WU4u</vt:lpwstr>
  </property>
  <property fmtid="{D5CDD505-2E9C-101B-9397-08002B2CF9AE}" pid="3" name="_2015_ms_pID_7253431">
    <vt:lpwstr>B3LkxO8Cmk0KjV0wcNtrulVufaJfuYo97N+5DQgbYoLqXr/p0eQTPl
uX+Tya9i4U/xS5Mjw2LlBTVaZk9E5ViOpViSIB01w2zF0NQuGkcYSJeBg5HrewMbMUIAygI6
0d0ggxmaZwtGWr+YDfMqTGdrxRZ1coX5GVHRbben8Ng/zOGK7MRHNmXzAAvaU+ct2QV3QBH9
ghl9NTOvy6oIivdF6l6sD2tFC30GzhuAS04P</vt:lpwstr>
  </property>
  <property fmtid="{D5CDD505-2E9C-101B-9397-08002B2CF9AE}" pid="4" name="_2015_ms_pID_7253432">
    <vt:lpwstr>pA==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1638931391</vt:lpwstr>
  </property>
</Properties>
</file>